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4" r:id="rId1"/>
  </p:sldMasterIdLst>
  <p:notesMasterIdLst>
    <p:notesMasterId r:id="rId31"/>
  </p:notesMasterIdLst>
  <p:sldIdLst>
    <p:sldId id="256" r:id="rId2"/>
    <p:sldId id="257" r:id="rId3"/>
    <p:sldId id="258" r:id="rId4"/>
    <p:sldId id="259" r:id="rId5"/>
    <p:sldId id="283" r:id="rId6"/>
    <p:sldId id="261" r:id="rId7"/>
    <p:sldId id="274" r:id="rId8"/>
    <p:sldId id="262" r:id="rId9"/>
    <p:sldId id="264" r:id="rId10"/>
    <p:sldId id="263" r:id="rId11"/>
    <p:sldId id="265" r:id="rId12"/>
    <p:sldId id="282" r:id="rId13"/>
    <p:sldId id="266" r:id="rId14"/>
    <p:sldId id="285" r:id="rId15"/>
    <p:sldId id="284" r:id="rId16"/>
    <p:sldId id="286" r:id="rId17"/>
    <p:sldId id="287" r:id="rId18"/>
    <p:sldId id="288" r:id="rId19"/>
    <p:sldId id="277" r:id="rId20"/>
    <p:sldId id="268" r:id="rId21"/>
    <p:sldId id="279" r:id="rId22"/>
    <p:sldId id="278" r:id="rId23"/>
    <p:sldId id="281" r:id="rId24"/>
    <p:sldId id="276" r:id="rId25"/>
    <p:sldId id="269" r:id="rId26"/>
    <p:sldId id="270" r:id="rId27"/>
    <p:sldId id="271" r:id="rId28"/>
    <p:sldId id="272" r:id="rId29"/>
    <p:sldId id="273"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0" d="100"/>
          <a:sy n="60" d="100"/>
        </p:scale>
        <p:origin x="105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8A28B0-F000-43EE-82E3-ABF405233AED}" type="datetimeFigureOut">
              <a:rPr lang="en-US" smtClean="0"/>
              <a:t>5/25/2017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2FF4DC-3B4C-470A-AE3A-D981544DA802}" type="slidenum">
              <a:rPr lang="en-US" smtClean="0"/>
              <a:t>‹#›</a:t>
            </a:fld>
            <a:endParaRPr lang="en-US"/>
          </a:p>
        </p:txBody>
      </p:sp>
    </p:spTree>
    <p:extLst>
      <p:ext uri="{BB962C8B-B14F-4D97-AF65-F5344CB8AC3E}">
        <p14:creationId xmlns:p14="http://schemas.microsoft.com/office/powerpoint/2010/main" val="1816587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cs typeface="Times New Roman" panose="02020603050405020304" pitchFamily="18" charset="0"/>
              </a:rPr>
              <a:t>Onomatopoeia to portray sound effects related to mood, conflict, character reactions</a:t>
            </a:r>
          </a:p>
          <a:p>
            <a:endParaRPr lang="en-US" dirty="0"/>
          </a:p>
        </p:txBody>
      </p:sp>
      <p:sp>
        <p:nvSpPr>
          <p:cNvPr id="4" name="Slide Number Placeholder 3"/>
          <p:cNvSpPr>
            <a:spLocks noGrp="1"/>
          </p:cNvSpPr>
          <p:nvPr>
            <p:ph type="sldNum" sz="quarter" idx="10"/>
          </p:nvPr>
        </p:nvSpPr>
        <p:spPr/>
        <p:txBody>
          <a:bodyPr/>
          <a:lstStyle/>
          <a:p>
            <a:fld id="{BE2FF4DC-3B4C-470A-AE3A-D981544DA802}" type="slidenum">
              <a:rPr lang="en-US" smtClean="0"/>
              <a:t>2</a:t>
            </a:fld>
            <a:endParaRPr lang="en-US"/>
          </a:p>
        </p:txBody>
      </p:sp>
    </p:spTree>
    <p:extLst>
      <p:ext uri="{BB962C8B-B14F-4D97-AF65-F5344CB8AC3E}">
        <p14:creationId xmlns:p14="http://schemas.microsoft.com/office/powerpoint/2010/main" val="1479537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image bleeds into next images:</a:t>
            </a:r>
            <a:r>
              <a:rPr lang="en-US" baseline="0" dirty="0"/>
              <a:t>  import of decision on Lewis; asymmetrical boxes hint at uncertainty</a:t>
            </a:r>
            <a:endParaRPr lang="en-US" dirty="0"/>
          </a:p>
        </p:txBody>
      </p:sp>
      <p:sp>
        <p:nvSpPr>
          <p:cNvPr id="4" name="Slide Number Placeholder 3"/>
          <p:cNvSpPr>
            <a:spLocks noGrp="1"/>
          </p:cNvSpPr>
          <p:nvPr>
            <p:ph type="sldNum" sz="quarter" idx="10"/>
          </p:nvPr>
        </p:nvSpPr>
        <p:spPr/>
        <p:txBody>
          <a:bodyPr/>
          <a:lstStyle/>
          <a:p>
            <a:fld id="{BE2FF4DC-3B4C-470A-AE3A-D981544DA802}" type="slidenum">
              <a:rPr lang="en-US" smtClean="0"/>
              <a:t>9</a:t>
            </a:fld>
            <a:endParaRPr lang="en-US"/>
          </a:p>
        </p:txBody>
      </p:sp>
    </p:spTree>
    <p:extLst>
      <p:ext uri="{BB962C8B-B14F-4D97-AF65-F5344CB8AC3E}">
        <p14:creationId xmlns:p14="http://schemas.microsoft.com/office/powerpoint/2010/main" val="28249432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96F59683-0C1E-450C-9427-551211E80732}" type="datetimeFigureOut">
              <a:rPr lang="en-US" smtClean="0"/>
              <a:t>5/25/2017</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396B2962-0F93-4018-AD66-11F632E10D72}" type="slidenum">
              <a:rPr lang="en-US" smtClean="0"/>
              <a:t>‹#›</a:t>
            </a:fld>
            <a:endParaRPr lang="en-US"/>
          </a:p>
        </p:txBody>
      </p:sp>
    </p:spTree>
    <p:extLst>
      <p:ext uri="{BB962C8B-B14F-4D97-AF65-F5344CB8AC3E}">
        <p14:creationId xmlns:p14="http://schemas.microsoft.com/office/powerpoint/2010/main" val="70519809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F59683-0C1E-450C-9427-551211E80732}" type="datetimeFigureOut">
              <a:rPr lang="en-US" smtClean="0"/>
              <a:t>5/25/2017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6B2962-0F93-4018-AD66-11F632E10D72}" type="slidenum">
              <a:rPr lang="en-US" smtClean="0"/>
              <a:t>‹#›</a:t>
            </a:fld>
            <a:endParaRPr lang="en-US"/>
          </a:p>
        </p:txBody>
      </p:sp>
    </p:spTree>
    <p:extLst>
      <p:ext uri="{BB962C8B-B14F-4D97-AF65-F5344CB8AC3E}">
        <p14:creationId xmlns:p14="http://schemas.microsoft.com/office/powerpoint/2010/main" val="3154878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96F59683-0C1E-450C-9427-551211E80732}" type="datetimeFigureOut">
              <a:rPr lang="en-US" smtClean="0"/>
              <a:t>5/25/2017</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396B2962-0F93-4018-AD66-11F632E10D72}" type="slidenum">
              <a:rPr lang="en-US" smtClean="0"/>
              <a:t>‹#›</a:t>
            </a:fld>
            <a:endParaRPr lang="en-US"/>
          </a:p>
        </p:txBody>
      </p:sp>
    </p:spTree>
    <p:extLst>
      <p:ext uri="{BB962C8B-B14F-4D97-AF65-F5344CB8AC3E}">
        <p14:creationId xmlns:p14="http://schemas.microsoft.com/office/powerpoint/2010/main" val="1619814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96F59683-0C1E-450C-9427-551211E80732}" type="datetimeFigureOut">
              <a:rPr lang="en-US" smtClean="0"/>
              <a:t>5/25/2017</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396B2962-0F93-4018-AD66-11F632E10D72}"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59088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96F59683-0C1E-450C-9427-551211E80732}" type="datetimeFigureOut">
              <a:rPr lang="en-US" smtClean="0"/>
              <a:t>5/25/2017</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396B2962-0F93-4018-AD66-11F632E10D72}" type="slidenum">
              <a:rPr lang="en-US" smtClean="0"/>
              <a:t>‹#›</a:t>
            </a:fld>
            <a:endParaRPr lang="en-US"/>
          </a:p>
        </p:txBody>
      </p:sp>
    </p:spTree>
    <p:extLst>
      <p:ext uri="{BB962C8B-B14F-4D97-AF65-F5344CB8AC3E}">
        <p14:creationId xmlns:p14="http://schemas.microsoft.com/office/powerpoint/2010/main" val="1760879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96F59683-0C1E-450C-9427-551211E80732}" type="datetimeFigureOut">
              <a:rPr lang="en-US" smtClean="0"/>
              <a:t>5/25/2017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6B2962-0F93-4018-AD66-11F632E10D72}" type="slidenum">
              <a:rPr lang="en-US" smtClean="0"/>
              <a:t>‹#›</a:t>
            </a:fld>
            <a:endParaRPr lang="en-US"/>
          </a:p>
        </p:txBody>
      </p:sp>
    </p:spTree>
    <p:extLst>
      <p:ext uri="{BB962C8B-B14F-4D97-AF65-F5344CB8AC3E}">
        <p14:creationId xmlns:p14="http://schemas.microsoft.com/office/powerpoint/2010/main" val="24042365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96F59683-0C1E-450C-9427-551211E80732}" type="datetimeFigureOut">
              <a:rPr lang="en-US" smtClean="0"/>
              <a:t>5/25/2017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6B2962-0F93-4018-AD66-11F632E10D72}" type="slidenum">
              <a:rPr lang="en-US" smtClean="0"/>
              <a:t>‹#›</a:t>
            </a:fld>
            <a:endParaRPr lang="en-US"/>
          </a:p>
        </p:txBody>
      </p:sp>
    </p:spTree>
    <p:extLst>
      <p:ext uri="{BB962C8B-B14F-4D97-AF65-F5344CB8AC3E}">
        <p14:creationId xmlns:p14="http://schemas.microsoft.com/office/powerpoint/2010/main" val="265744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F59683-0C1E-450C-9427-551211E80732}" type="datetimeFigureOut">
              <a:rPr lang="en-US" smtClean="0"/>
              <a:t>5/25/2017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B2962-0F93-4018-AD66-11F632E10D72}" type="slidenum">
              <a:rPr lang="en-US" smtClean="0"/>
              <a:t>‹#›</a:t>
            </a:fld>
            <a:endParaRPr lang="en-US"/>
          </a:p>
        </p:txBody>
      </p:sp>
    </p:spTree>
    <p:extLst>
      <p:ext uri="{BB962C8B-B14F-4D97-AF65-F5344CB8AC3E}">
        <p14:creationId xmlns:p14="http://schemas.microsoft.com/office/powerpoint/2010/main" val="2916100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96F59683-0C1E-450C-9427-551211E80732}" type="datetimeFigureOut">
              <a:rPr lang="en-US" smtClean="0"/>
              <a:t>5/25/2017</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396B2962-0F93-4018-AD66-11F632E10D72}" type="slidenum">
              <a:rPr lang="en-US" smtClean="0"/>
              <a:t>‹#›</a:t>
            </a:fld>
            <a:endParaRPr lang="en-US"/>
          </a:p>
        </p:txBody>
      </p:sp>
    </p:spTree>
    <p:extLst>
      <p:ext uri="{BB962C8B-B14F-4D97-AF65-F5344CB8AC3E}">
        <p14:creationId xmlns:p14="http://schemas.microsoft.com/office/powerpoint/2010/main" val="267226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F59683-0C1E-450C-9427-551211E80732}" type="datetimeFigureOut">
              <a:rPr lang="en-US" smtClean="0"/>
              <a:t>5/25/2017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B2962-0F93-4018-AD66-11F632E10D72}" type="slidenum">
              <a:rPr lang="en-US" smtClean="0"/>
              <a:t>‹#›</a:t>
            </a:fld>
            <a:endParaRPr lang="en-US"/>
          </a:p>
        </p:txBody>
      </p:sp>
    </p:spTree>
    <p:extLst>
      <p:ext uri="{BB962C8B-B14F-4D97-AF65-F5344CB8AC3E}">
        <p14:creationId xmlns:p14="http://schemas.microsoft.com/office/powerpoint/2010/main" val="2588362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96F59683-0C1E-450C-9427-551211E80732}" type="datetimeFigureOut">
              <a:rPr lang="en-US" smtClean="0"/>
              <a:t>5/25/2017</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396B2962-0F93-4018-AD66-11F632E10D72}" type="slidenum">
              <a:rPr lang="en-US" smtClean="0"/>
              <a:t>‹#›</a:t>
            </a:fld>
            <a:endParaRPr lang="en-US"/>
          </a:p>
        </p:txBody>
      </p:sp>
    </p:spTree>
    <p:extLst>
      <p:ext uri="{BB962C8B-B14F-4D97-AF65-F5344CB8AC3E}">
        <p14:creationId xmlns:p14="http://schemas.microsoft.com/office/powerpoint/2010/main" val="3417577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F59683-0C1E-450C-9427-551211E80732}" type="datetimeFigureOut">
              <a:rPr lang="en-US" smtClean="0"/>
              <a:t>5/25/2017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6B2962-0F93-4018-AD66-11F632E10D72}" type="slidenum">
              <a:rPr lang="en-US" smtClean="0"/>
              <a:t>‹#›</a:t>
            </a:fld>
            <a:endParaRPr lang="en-US"/>
          </a:p>
        </p:txBody>
      </p:sp>
    </p:spTree>
    <p:extLst>
      <p:ext uri="{BB962C8B-B14F-4D97-AF65-F5344CB8AC3E}">
        <p14:creationId xmlns:p14="http://schemas.microsoft.com/office/powerpoint/2010/main" val="183753522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F59683-0C1E-450C-9427-551211E80732}" type="datetimeFigureOut">
              <a:rPr lang="en-US" smtClean="0"/>
              <a:t>5/25/2017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6B2962-0F93-4018-AD66-11F632E10D72}" type="slidenum">
              <a:rPr lang="en-US" smtClean="0"/>
              <a:t>‹#›</a:t>
            </a:fld>
            <a:endParaRPr lang="en-US"/>
          </a:p>
        </p:txBody>
      </p:sp>
    </p:spTree>
    <p:extLst>
      <p:ext uri="{BB962C8B-B14F-4D97-AF65-F5344CB8AC3E}">
        <p14:creationId xmlns:p14="http://schemas.microsoft.com/office/powerpoint/2010/main" val="242784675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F59683-0C1E-450C-9427-551211E80732}" type="datetimeFigureOut">
              <a:rPr lang="en-US" smtClean="0"/>
              <a:t>5/25/2017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6B2962-0F93-4018-AD66-11F632E10D72}" type="slidenum">
              <a:rPr lang="en-US" smtClean="0"/>
              <a:t>‹#›</a:t>
            </a:fld>
            <a:endParaRPr lang="en-US"/>
          </a:p>
        </p:txBody>
      </p:sp>
    </p:spTree>
    <p:extLst>
      <p:ext uri="{BB962C8B-B14F-4D97-AF65-F5344CB8AC3E}">
        <p14:creationId xmlns:p14="http://schemas.microsoft.com/office/powerpoint/2010/main" val="3682280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F59683-0C1E-450C-9427-551211E80732}" type="datetimeFigureOut">
              <a:rPr lang="en-US" smtClean="0"/>
              <a:t>5/25/2017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6B2962-0F93-4018-AD66-11F632E10D72}" type="slidenum">
              <a:rPr lang="en-US" smtClean="0"/>
              <a:t>‹#›</a:t>
            </a:fld>
            <a:endParaRPr lang="en-US"/>
          </a:p>
        </p:txBody>
      </p:sp>
    </p:spTree>
    <p:extLst>
      <p:ext uri="{BB962C8B-B14F-4D97-AF65-F5344CB8AC3E}">
        <p14:creationId xmlns:p14="http://schemas.microsoft.com/office/powerpoint/2010/main" val="400471062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F59683-0C1E-450C-9427-551211E80732}" type="datetimeFigureOut">
              <a:rPr lang="en-US" smtClean="0"/>
              <a:t>5/25/2017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6B2962-0F93-4018-AD66-11F632E10D72}" type="slidenum">
              <a:rPr lang="en-US" smtClean="0"/>
              <a:t>‹#›</a:t>
            </a:fld>
            <a:endParaRPr lang="en-US"/>
          </a:p>
        </p:txBody>
      </p:sp>
    </p:spTree>
    <p:extLst>
      <p:ext uri="{BB962C8B-B14F-4D97-AF65-F5344CB8AC3E}">
        <p14:creationId xmlns:p14="http://schemas.microsoft.com/office/powerpoint/2010/main" val="382636077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F59683-0C1E-450C-9427-551211E80732}" type="datetimeFigureOut">
              <a:rPr lang="en-US" smtClean="0"/>
              <a:t>5/25/2017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6B2962-0F93-4018-AD66-11F632E10D72}" type="slidenum">
              <a:rPr lang="en-US" smtClean="0"/>
              <a:t>‹#›</a:t>
            </a:fld>
            <a:endParaRPr lang="en-US"/>
          </a:p>
        </p:txBody>
      </p:sp>
    </p:spTree>
    <p:extLst>
      <p:ext uri="{BB962C8B-B14F-4D97-AF65-F5344CB8AC3E}">
        <p14:creationId xmlns:p14="http://schemas.microsoft.com/office/powerpoint/2010/main" val="2914584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6F59683-0C1E-450C-9427-551211E80732}" type="datetimeFigureOut">
              <a:rPr lang="en-US" smtClean="0"/>
              <a:t>5/25/2017</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96B2962-0F93-4018-AD66-11F632E10D72}" type="slidenum">
              <a:rPr lang="en-US" smtClean="0"/>
              <a:t>‹#›</a:t>
            </a:fld>
            <a:endParaRPr lang="en-US"/>
          </a:p>
        </p:txBody>
      </p:sp>
    </p:spTree>
    <p:extLst>
      <p:ext uri="{BB962C8B-B14F-4D97-AF65-F5344CB8AC3E}">
        <p14:creationId xmlns:p14="http://schemas.microsoft.com/office/powerpoint/2010/main" val="1704110376"/>
      </p:ext>
    </p:extLst>
  </p:cSld>
  <p:clrMap bg1="dk1" tx1="lt1" bg2="dk2"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image" Target="../media/image22.tmp"/><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image" Target="../media/image31.tmp"/><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image" Target="../media/image33.tmp"/><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image" Target="../media/image33.tmp"/><Relationship Id="rId1" Type="http://schemas.openxmlformats.org/officeDocument/2006/relationships/slideLayout" Target="../slideLayouts/slideLayout7.xml"/><Relationship Id="rId5" Type="http://schemas.openxmlformats.org/officeDocument/2006/relationships/image" Target="../media/image36.tmp"/><Relationship Id="rId4" Type="http://schemas.openxmlformats.org/officeDocument/2006/relationships/image" Target="../media/image35.tmp"/></Relationships>
</file>

<file path=ppt/slides/_rels/slide23.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image" Target="../media/image37.tmp"/><Relationship Id="rId1" Type="http://schemas.openxmlformats.org/officeDocument/2006/relationships/slideLayout" Target="../slideLayouts/slideLayout7.xml"/><Relationship Id="rId4" Type="http://schemas.openxmlformats.org/officeDocument/2006/relationships/image" Target="../media/image39.tmp"/></Relationships>
</file>

<file path=ppt/slides/_rels/slide24.xml.rels><?xml version="1.0" encoding="UTF-8" standalone="yes"?>
<Relationships xmlns="http://schemas.openxmlformats.org/package/2006/relationships"><Relationship Id="rId2" Type="http://schemas.openxmlformats.org/officeDocument/2006/relationships/image" Target="../media/image40.tmp"/><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image" Target="../media/image43.tmp"/><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image" Target="../media/image45.tmp"/><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image" Target="../media/image47.tmp"/><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tmp"/><Relationship Id="rId3" Type="http://schemas.openxmlformats.org/officeDocument/2006/relationships/image" Target="../media/image6.tmp"/><Relationship Id="rId7" Type="http://schemas.openxmlformats.org/officeDocument/2006/relationships/image" Target="../media/image10.tmp"/><Relationship Id="rId2" Type="http://schemas.openxmlformats.org/officeDocument/2006/relationships/image" Target="../media/image5.tmp"/><Relationship Id="rId1" Type="http://schemas.openxmlformats.org/officeDocument/2006/relationships/slideLayout" Target="../slideLayouts/slideLayout7.xml"/><Relationship Id="rId6" Type="http://schemas.openxmlformats.org/officeDocument/2006/relationships/image" Target="../media/image9.tmp"/><Relationship Id="rId11" Type="http://schemas.openxmlformats.org/officeDocument/2006/relationships/image" Target="../media/image14.tmp"/><Relationship Id="rId5" Type="http://schemas.openxmlformats.org/officeDocument/2006/relationships/image" Target="../media/image8.tmp"/><Relationship Id="rId10" Type="http://schemas.openxmlformats.org/officeDocument/2006/relationships/image" Target="../media/image13.tmp"/><Relationship Id="rId4" Type="http://schemas.openxmlformats.org/officeDocument/2006/relationships/image" Target="../media/image7.gif"/><Relationship Id="rId9" Type="http://schemas.openxmlformats.org/officeDocument/2006/relationships/image" Target="../media/image12.tmp"/></Relationships>
</file>

<file path=ppt/slides/_rels/slide4.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17.tmp"/><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789" y="5604641"/>
            <a:ext cx="9448800" cy="685800"/>
          </a:xfrm>
        </p:spPr>
        <p:txBody>
          <a:bodyPr>
            <a:normAutofit/>
          </a:bodyPr>
          <a:lstStyle/>
          <a:p>
            <a:r>
              <a:rPr lang="en-US" sz="3600" b="1" dirty="0">
                <a:solidFill>
                  <a:srgbClr val="FFFF00"/>
                </a:solidFill>
                <a:effectLst>
                  <a:outerShdw blurRad="38100" dist="38100" dir="2700000" algn="tl">
                    <a:srgbClr val="000000">
                      <a:alpha val="43137"/>
                    </a:srgbClr>
                  </a:outerShdw>
                </a:effectLst>
                <a:latin typeface="Ideal Sans Bold" pitchFamily="50" charset="0"/>
                <a:cs typeface="Ideal Sans Bold" pitchFamily="50" charset="0"/>
              </a:rPr>
              <a:t>AND HOW TO READ THEM</a:t>
            </a:r>
          </a:p>
        </p:txBody>
      </p:sp>
      <p:pic>
        <p:nvPicPr>
          <p:cNvPr id="10" name="Picture 9" descr="graphic novels - Yahoo Image Search Results - Mozilla Firefox"/>
          <p:cNvPicPr>
            <a:picLocks noChangeAspect="1"/>
          </p:cNvPicPr>
          <p:nvPr/>
        </p:nvPicPr>
        <p:blipFill rotWithShape="1">
          <a:blip r:embed="rId2">
            <a:extLst>
              <a:ext uri="{28A0092B-C50C-407E-A947-70E740481C1C}">
                <a14:useLocalDpi xmlns:a14="http://schemas.microsoft.com/office/drawing/2010/main" val="0"/>
              </a:ext>
            </a:extLst>
          </a:blip>
          <a:srcRect l="20302" t="38591" r="44784" b="21777"/>
          <a:stretch/>
        </p:blipFill>
        <p:spPr>
          <a:xfrm>
            <a:off x="2201849" y="449313"/>
            <a:ext cx="7765235" cy="4745422"/>
          </a:xfrm>
          <a:prstGeom prst="rect">
            <a:avLst/>
          </a:prstGeom>
        </p:spPr>
      </p:pic>
    </p:spTree>
    <p:extLst>
      <p:ext uri="{BB962C8B-B14F-4D97-AF65-F5344CB8AC3E}">
        <p14:creationId xmlns:p14="http://schemas.microsoft.com/office/powerpoint/2010/main" val="530676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7769" y="982176"/>
            <a:ext cx="5614737" cy="5293757"/>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2600" b="1" dirty="0">
                <a:solidFill>
                  <a:schemeClr val="accent5">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GUTTER</a:t>
            </a:r>
            <a:r>
              <a:rPr lang="en-US" sz="2600" dirty="0">
                <a:latin typeface="Calibri" panose="020F0502020204030204" pitchFamily="34" charset="0"/>
                <a:ea typeface="Calibri" panose="020F0502020204030204" pitchFamily="34" charset="0"/>
                <a:cs typeface="Times New Roman" panose="02020603050405020304" pitchFamily="18" charset="0"/>
              </a:rPr>
              <a:t>:  space between panels (size can indicate passage of time—is story slowing down, speeding up, passing in chunks, interrupted, etc.)</a:t>
            </a:r>
          </a:p>
          <a:p>
            <a:pPr marL="342900" marR="0" lvl="0" indent="-342900">
              <a:spcBef>
                <a:spcPts val="0"/>
              </a:spcBef>
              <a:spcAft>
                <a:spcPts val="0"/>
              </a:spcAft>
              <a:buFont typeface="Symbol" panose="05050102010706020507" pitchFamily="18" charset="2"/>
              <a:buChar char=""/>
            </a:pP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ü"/>
            </a:pPr>
            <a:r>
              <a:rPr lang="en-US" sz="2600" dirty="0">
                <a:solidFill>
                  <a:srgbClr val="FFFF00"/>
                </a:solidFill>
                <a:latin typeface="Calibri" panose="020F0502020204030204" pitchFamily="34" charset="0"/>
                <a:ea typeface="Calibri" panose="020F0502020204030204" pitchFamily="34" charset="0"/>
                <a:cs typeface="Times New Roman" panose="02020603050405020304" pitchFamily="18" charset="0"/>
              </a:rPr>
              <a:t>Example</a:t>
            </a:r>
            <a:r>
              <a:rPr lang="en-US" sz="2600" dirty="0">
                <a:latin typeface="Calibri" panose="020F0502020204030204" pitchFamily="34" charset="0"/>
                <a:ea typeface="Calibri" panose="020F0502020204030204" pitchFamily="34" charset="0"/>
                <a:cs typeface="Times New Roman" panose="02020603050405020304" pitchFamily="18" charset="0"/>
              </a:rPr>
              <a:t>: John recalls the bus boycott and hearing about it on the news.  So, to the right of the panel in the first tier, John reading the paper and listening to the radio features a COLLAPSE of a gutter to demonstrate how central/important the situation was in his life.  </a:t>
            </a:r>
          </a:p>
        </p:txBody>
      </p:sp>
      <p:pic>
        <p:nvPicPr>
          <p:cNvPr id="3" name="Picture 2" descr="1495_001.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4651" t="35556" r="68742" b="13134"/>
          <a:stretch/>
        </p:blipFill>
        <p:spPr>
          <a:xfrm>
            <a:off x="6721642" y="0"/>
            <a:ext cx="4971128" cy="6858000"/>
          </a:xfrm>
          <a:prstGeom prst="rect">
            <a:avLst/>
          </a:prstGeom>
        </p:spPr>
      </p:pic>
      <p:sp>
        <p:nvSpPr>
          <p:cNvPr id="5" name="Rectangle 4"/>
          <p:cNvSpPr/>
          <p:nvPr/>
        </p:nvSpPr>
        <p:spPr>
          <a:xfrm rot="16200000">
            <a:off x="-909984" y="2738713"/>
            <a:ext cx="2553905"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GUTTER</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320483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1745" y="700651"/>
            <a:ext cx="3176632" cy="569386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2600" b="1" dirty="0">
                <a:solidFill>
                  <a:schemeClr val="accent5">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BALLOONS: </a:t>
            </a:r>
            <a:r>
              <a:rPr lang="en-US" sz="2600" dirty="0">
                <a:latin typeface="Calibri" panose="020F0502020204030204" pitchFamily="34" charset="0"/>
                <a:ea typeface="Calibri" panose="020F0502020204030204" pitchFamily="34" charset="0"/>
                <a:cs typeface="Times New Roman" panose="02020603050405020304" pitchFamily="18" charset="0"/>
              </a:rPr>
              <a:t>dialogue boxes/ character speech bubbles</a:t>
            </a:r>
          </a:p>
          <a:p>
            <a:pPr marL="738188" marR="0" indent="-401638">
              <a:spcBef>
                <a:spcPts val="0"/>
              </a:spcBef>
              <a:spcAft>
                <a:spcPts val="0"/>
              </a:spcAft>
              <a:buFont typeface="Wingdings" panose="05000000000000000000" pitchFamily="2" charset="2"/>
              <a:buChar char="ü"/>
            </a:pPr>
            <a:r>
              <a:rPr lang="en-US" sz="2600" dirty="0">
                <a:latin typeface="Calibri" panose="020F0502020204030204" pitchFamily="34" charset="0"/>
                <a:ea typeface="Calibri" panose="020F0502020204030204" pitchFamily="34" charset="0"/>
                <a:cs typeface="Times New Roman" panose="02020603050405020304" pitchFamily="18" charset="0"/>
              </a:rPr>
              <a:t>Shape matters to convey speaker’s feeling/mood or even the author’s tone</a:t>
            </a:r>
          </a:p>
          <a:p>
            <a:pPr marL="336550" marR="0">
              <a:spcBef>
                <a:spcPts val="0"/>
              </a:spcBef>
              <a:spcAft>
                <a:spcPts val="0"/>
              </a:spcAft>
            </a:pP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600" b="1" dirty="0">
                <a:solidFill>
                  <a:schemeClr val="accent5">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TAIL</a:t>
            </a:r>
            <a:r>
              <a:rPr lang="en-US" sz="2600" dirty="0">
                <a:latin typeface="Calibri" panose="020F0502020204030204" pitchFamily="34" charset="0"/>
                <a:ea typeface="Calibri" panose="020F0502020204030204" pitchFamily="34" charset="0"/>
                <a:cs typeface="Times New Roman" panose="02020603050405020304" pitchFamily="18" charset="0"/>
              </a:rPr>
              <a:t>: pointer leading from balloon to speaker</a:t>
            </a:r>
          </a:p>
        </p:txBody>
      </p:sp>
      <p:pic>
        <p:nvPicPr>
          <p:cNvPr id="3" name="Picture 2" descr="1444_001.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57542" t="48637" r="25084" b="20091"/>
          <a:stretch/>
        </p:blipFill>
        <p:spPr>
          <a:xfrm>
            <a:off x="4449591" y="1356524"/>
            <a:ext cx="4522125" cy="4382120"/>
          </a:xfrm>
          <a:prstGeom prst="rect">
            <a:avLst/>
          </a:prstGeom>
        </p:spPr>
      </p:pic>
      <p:pic>
        <p:nvPicPr>
          <p:cNvPr id="5" name="Picture 4" descr="1443_001.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26901" t="51472" r="64778" b="39918"/>
          <a:stretch/>
        </p:blipFill>
        <p:spPr>
          <a:xfrm rot="20683564">
            <a:off x="8729171" y="4651767"/>
            <a:ext cx="3196114" cy="1780488"/>
          </a:xfrm>
          <a:prstGeom prst="rect">
            <a:avLst/>
          </a:prstGeom>
        </p:spPr>
      </p:pic>
      <p:pic>
        <p:nvPicPr>
          <p:cNvPr id="6" name="Picture 5" descr="1443_001.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14172" t="51884" r="79141" b="40880"/>
          <a:stretch/>
        </p:blipFill>
        <p:spPr>
          <a:xfrm rot="20701685">
            <a:off x="8768580" y="363261"/>
            <a:ext cx="2568413" cy="1496291"/>
          </a:xfrm>
          <a:prstGeom prst="rect">
            <a:avLst/>
          </a:prstGeom>
        </p:spPr>
      </p:pic>
      <p:sp>
        <p:nvSpPr>
          <p:cNvPr id="7" name="Rectangle 6"/>
          <p:cNvSpPr/>
          <p:nvPr/>
        </p:nvSpPr>
        <p:spPr>
          <a:xfrm rot="16200000">
            <a:off x="-2399972" y="2738713"/>
            <a:ext cx="5533887"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BALLONS / TAILS</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4" name="Picture 3" descr="1443_001.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21171" t="51515" r="73724" b="39918"/>
          <a:stretch/>
        </p:blipFill>
        <p:spPr>
          <a:xfrm rot="651066">
            <a:off x="9096807" y="2177407"/>
            <a:ext cx="2264781" cy="2045943"/>
          </a:xfrm>
          <a:prstGeom prst="rect">
            <a:avLst/>
          </a:prstGeom>
        </p:spPr>
      </p:pic>
    </p:spTree>
    <p:extLst>
      <p:ext uri="{BB962C8B-B14F-4D97-AF65-F5344CB8AC3E}">
        <p14:creationId xmlns:p14="http://schemas.microsoft.com/office/powerpoint/2010/main" val="120107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95_001.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6156" t="36474" r="69412" b="16023"/>
          <a:stretch/>
        </p:blipFill>
        <p:spPr>
          <a:xfrm>
            <a:off x="3149182" y="496047"/>
            <a:ext cx="4347411" cy="6046931"/>
          </a:xfrm>
          <a:prstGeom prst="rect">
            <a:avLst/>
          </a:prstGeom>
        </p:spPr>
      </p:pic>
      <p:pic>
        <p:nvPicPr>
          <p:cNvPr id="3" name="Picture 2" descr="1495_001.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6156" t="66915" r="78388" b="16847"/>
          <a:stretch/>
        </p:blipFill>
        <p:spPr>
          <a:xfrm>
            <a:off x="7304745" y="166255"/>
            <a:ext cx="4733833" cy="3557848"/>
          </a:xfrm>
          <a:prstGeom prst="rect">
            <a:avLst/>
          </a:prstGeom>
        </p:spPr>
      </p:pic>
      <p:sp>
        <p:nvSpPr>
          <p:cNvPr id="4" name="TextBox 3"/>
          <p:cNvSpPr txBox="1"/>
          <p:nvPr/>
        </p:nvSpPr>
        <p:spPr>
          <a:xfrm>
            <a:off x="7736875" y="3724103"/>
            <a:ext cx="4301703" cy="3046988"/>
          </a:xfrm>
          <a:prstGeom prst="rect">
            <a:avLst/>
          </a:prstGeom>
          <a:noFill/>
        </p:spPr>
        <p:txBody>
          <a:bodyPr wrap="square" rtlCol="0">
            <a:spAutoFit/>
          </a:bodyPr>
          <a:lstStyle/>
          <a:p>
            <a:r>
              <a:rPr lang="en-US" sz="2400" dirty="0"/>
              <a:t>The little boy’s questions have a curvy </a:t>
            </a:r>
            <a:r>
              <a:rPr lang="en-US" sz="2400" b="1" dirty="0">
                <a:solidFill>
                  <a:schemeClr val="accent5">
                    <a:lumMod val="60000"/>
                    <a:lumOff val="40000"/>
                  </a:schemeClr>
                </a:solidFill>
              </a:rPr>
              <a:t>TAIL</a:t>
            </a:r>
            <a:r>
              <a:rPr lang="en-US" sz="2400" dirty="0"/>
              <a:t> to hint at his uncertainty in asking questions.  And his mother’s response, in an imperfect oval </a:t>
            </a:r>
            <a:r>
              <a:rPr lang="en-US" sz="2400" b="1" dirty="0">
                <a:solidFill>
                  <a:schemeClr val="accent5">
                    <a:lumMod val="60000"/>
                    <a:lumOff val="40000"/>
                  </a:schemeClr>
                </a:solidFill>
              </a:rPr>
              <a:t>BALLOON</a:t>
            </a:r>
            <a:r>
              <a:rPr lang="en-US" sz="2400" dirty="0"/>
              <a:t>, reveals her embarrassment at the questions.  </a:t>
            </a:r>
          </a:p>
        </p:txBody>
      </p:sp>
      <p:sp>
        <p:nvSpPr>
          <p:cNvPr id="5" name="Oval 4"/>
          <p:cNvSpPr/>
          <p:nvPr/>
        </p:nvSpPr>
        <p:spPr>
          <a:xfrm>
            <a:off x="3110580" y="4274205"/>
            <a:ext cx="3416969" cy="2268773"/>
          </a:xfrm>
          <a:prstGeom prst="ellipse">
            <a:avLst/>
          </a:prstGeom>
          <a:noFill/>
          <a:ln w="666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Up Arrow 5"/>
          <p:cNvSpPr/>
          <p:nvPr/>
        </p:nvSpPr>
        <p:spPr>
          <a:xfrm rot="2324201">
            <a:off x="7157621" y="2227184"/>
            <a:ext cx="448541" cy="3134746"/>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68577" y="2759578"/>
            <a:ext cx="2702561" cy="3416320"/>
          </a:xfrm>
          <a:prstGeom prst="rect">
            <a:avLst/>
          </a:prstGeom>
        </p:spPr>
        <p:txBody>
          <a:bodyPr wrap="square">
            <a:spAutoFit/>
          </a:bodyPr>
          <a:lstStyle/>
          <a:p>
            <a:r>
              <a:rPr lang="en-US" sz="2400" dirty="0"/>
              <a:t>Note that the white text in the black space </a:t>
            </a:r>
            <a:r>
              <a:rPr lang="en-US" sz="2400" b="1" dirty="0">
                <a:solidFill>
                  <a:schemeClr val="accent5">
                    <a:lumMod val="60000"/>
                    <a:lumOff val="40000"/>
                  </a:schemeClr>
                </a:solidFill>
              </a:rPr>
              <a:t>doesn’t have any balloon</a:t>
            </a:r>
            <a:r>
              <a:rPr lang="en-US" sz="2400" dirty="0"/>
              <a:t>,  indicating that it is commentary, like a voice-over in a movie.</a:t>
            </a:r>
          </a:p>
        </p:txBody>
      </p:sp>
      <p:sp>
        <p:nvSpPr>
          <p:cNvPr id="9" name="Oval 8"/>
          <p:cNvSpPr/>
          <p:nvPr/>
        </p:nvSpPr>
        <p:spPr>
          <a:xfrm>
            <a:off x="2971138" y="1155032"/>
            <a:ext cx="1665030" cy="1276591"/>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100434" y="579972"/>
            <a:ext cx="1665030" cy="718967"/>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p:cNvSpPr/>
          <p:nvPr/>
        </p:nvSpPr>
        <p:spPr>
          <a:xfrm rot="3442509">
            <a:off x="1879927" y="1421384"/>
            <a:ext cx="448541" cy="1686170"/>
          </a:xfrm>
          <a:prstGeom prst="upArrow">
            <a:avLst>
              <a:gd name="adj1" fmla="val 32529"/>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9076882" y="770021"/>
            <a:ext cx="1414655" cy="1315454"/>
          </a:xfrm>
          <a:prstGeom prst="ellipse">
            <a:avLst/>
          </a:prstGeom>
          <a:noFill/>
          <a:ln w="666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1343706" y="1581847"/>
            <a:ext cx="452787" cy="766622"/>
          </a:xfrm>
          <a:prstGeom prst="ellipse">
            <a:avLst/>
          </a:prstGeom>
          <a:noFill/>
          <a:ln w="666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740969" y="1198536"/>
            <a:ext cx="452787" cy="766622"/>
          </a:xfrm>
          <a:prstGeom prst="ellipse">
            <a:avLst/>
          </a:prstGeom>
          <a:noFill/>
          <a:ln w="666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785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5196" y="4095715"/>
            <a:ext cx="11196804" cy="267765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2800" b="1" dirty="0">
                <a:solidFill>
                  <a:schemeClr val="accent5">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PERSPECTIVE</a:t>
            </a:r>
            <a:endParaRPr lang="en-US" sz="2800" dirty="0">
              <a:solidFill>
                <a:schemeClr val="accent5">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pPr marL="738188" marR="0" lvl="0" indent="-401638">
              <a:spcBef>
                <a:spcPts val="0"/>
              </a:spcBef>
              <a:spcAft>
                <a:spcPts val="0"/>
              </a:spcAft>
              <a:buFont typeface="Wingdings" panose="05000000000000000000" pitchFamily="2" charset="2"/>
              <a:buChar char=""/>
            </a:pPr>
            <a:r>
              <a:rPr lang="en-US" sz="2800" dirty="0">
                <a:latin typeface="Calibri" panose="020F0502020204030204" pitchFamily="34" charset="0"/>
                <a:ea typeface="Calibri" panose="020F0502020204030204" pitchFamily="34" charset="0"/>
                <a:cs typeface="Times New Roman" panose="02020603050405020304" pitchFamily="18" charset="0"/>
              </a:rPr>
              <a:t>Eye-level:  image seen straight-on</a:t>
            </a:r>
          </a:p>
          <a:p>
            <a:pPr marL="738188" marR="0" lvl="0" indent="-401638">
              <a:spcBef>
                <a:spcPts val="0"/>
              </a:spcBef>
              <a:spcAft>
                <a:spcPts val="0"/>
              </a:spcAft>
              <a:buFont typeface="Wingdings" panose="05000000000000000000" pitchFamily="2" charset="2"/>
              <a:buChar char=""/>
            </a:pPr>
            <a:r>
              <a:rPr lang="en-US" sz="2800" dirty="0">
                <a:latin typeface="Calibri" panose="020F0502020204030204" pitchFamily="34" charset="0"/>
                <a:ea typeface="Calibri" panose="020F0502020204030204" pitchFamily="34" charset="0"/>
                <a:cs typeface="Times New Roman" panose="02020603050405020304" pitchFamily="18" charset="0"/>
              </a:rPr>
              <a:t>Bird’s eye view (detachment—reader as observer looking down)</a:t>
            </a:r>
          </a:p>
          <a:p>
            <a:pPr marL="738188" marR="0" lvl="0" indent="-401638">
              <a:spcBef>
                <a:spcPts val="0"/>
              </a:spcBef>
              <a:spcAft>
                <a:spcPts val="0"/>
              </a:spcAft>
              <a:buFont typeface="Wingdings" panose="05000000000000000000" pitchFamily="2" charset="2"/>
              <a:buChar char=""/>
            </a:pPr>
            <a:r>
              <a:rPr lang="en-US" sz="2800" dirty="0">
                <a:latin typeface="Calibri" panose="020F0502020204030204" pitchFamily="34" charset="0"/>
                <a:ea typeface="Calibri" panose="020F0502020204030204" pitchFamily="34" charset="0"/>
                <a:cs typeface="Times New Roman" panose="02020603050405020304" pitchFamily="18" charset="0"/>
              </a:rPr>
              <a:t>Ground level (image portrayed from a lower perspective)</a:t>
            </a:r>
          </a:p>
          <a:p>
            <a:pPr marL="738188" marR="0" lvl="0" indent="-401638">
              <a:spcBef>
                <a:spcPts val="0"/>
              </a:spcBef>
              <a:spcAft>
                <a:spcPts val="0"/>
              </a:spcAft>
              <a:buFont typeface="Wingdings" panose="05000000000000000000" pitchFamily="2" charset="2"/>
              <a:buChar char=""/>
            </a:pPr>
            <a:r>
              <a:rPr lang="en-US" sz="2800" dirty="0">
                <a:latin typeface="Calibri" panose="020F0502020204030204" pitchFamily="34" charset="0"/>
                <a:ea typeface="Calibri" panose="020F0502020204030204" pitchFamily="34" charset="0"/>
                <a:cs typeface="Times New Roman" panose="02020603050405020304" pitchFamily="18" charset="0"/>
              </a:rPr>
              <a:t>Worm’s eye view (reader sees image from below the subject, inspiring fear or awe</a:t>
            </a:r>
          </a:p>
        </p:txBody>
      </p:sp>
      <p:pic>
        <p:nvPicPr>
          <p:cNvPr id="7" name="Picture 6" descr="1443_001.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5000" t="32346" r="44525" b="38831"/>
          <a:stretch/>
        </p:blipFill>
        <p:spPr>
          <a:xfrm>
            <a:off x="1087819" y="112633"/>
            <a:ext cx="10389549" cy="3983082"/>
          </a:xfrm>
          <a:prstGeom prst="rect">
            <a:avLst/>
          </a:prstGeom>
        </p:spPr>
      </p:pic>
      <p:sp>
        <p:nvSpPr>
          <p:cNvPr id="5" name="Rectangle 4"/>
          <p:cNvSpPr/>
          <p:nvPr/>
        </p:nvSpPr>
        <p:spPr>
          <a:xfrm rot="16200000">
            <a:off x="-1790031" y="2738713"/>
            <a:ext cx="4314001"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PERSPECTIVE</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206524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56245" y="5863793"/>
            <a:ext cx="6580123" cy="769441"/>
          </a:xfrm>
          <a:prstGeom prst="rect">
            <a:avLst/>
          </a:prstGeom>
        </p:spPr>
        <p:txBody>
          <a:bodyPr wrap="square">
            <a:spAutoFit/>
          </a:bodyPr>
          <a:lstStyle/>
          <a:p>
            <a:pPr marR="0" lvl="0">
              <a:spcBef>
                <a:spcPts val="0"/>
              </a:spcBef>
              <a:spcAft>
                <a:spcPts val="0"/>
              </a:spcAft>
            </a:pPr>
            <a:r>
              <a:rPr lang="en-US" sz="4400" b="1" dirty="0">
                <a:solidFill>
                  <a:schemeClr val="accent5">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PERSPECTIVE: EYE-LEVEL</a:t>
            </a:r>
            <a:endParaRPr lang="en-US" sz="4400" dirty="0">
              <a:solidFill>
                <a:schemeClr val="accent5">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304" y="399704"/>
            <a:ext cx="7621483" cy="5346947"/>
          </a:xfrm>
          <a:prstGeom prst="rect">
            <a:avLst/>
          </a:prstGeom>
        </p:spPr>
      </p:pic>
    </p:spTree>
    <p:extLst>
      <p:ext uri="{BB962C8B-B14F-4D97-AF65-F5344CB8AC3E}">
        <p14:creationId xmlns:p14="http://schemas.microsoft.com/office/powerpoint/2010/main" val="3920626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0941" y="4959121"/>
            <a:ext cx="11808763" cy="1938992"/>
          </a:xfrm>
          <a:prstGeom prst="rect">
            <a:avLst/>
          </a:prstGeom>
        </p:spPr>
        <p:txBody>
          <a:bodyPr wrap="square">
            <a:spAutoFit/>
          </a:bodyPr>
          <a:lstStyle/>
          <a:p>
            <a:pPr marR="0" lvl="0" algn="ctr">
              <a:spcBef>
                <a:spcPts val="0"/>
              </a:spcBef>
              <a:spcAft>
                <a:spcPts val="0"/>
              </a:spcAft>
            </a:pPr>
            <a:r>
              <a:rPr lang="en-US" sz="4000" b="1" dirty="0">
                <a:solidFill>
                  <a:schemeClr val="accent5">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PERSPECTIVE: BIRD’S-EYE VIEW </a:t>
            </a:r>
            <a:br>
              <a:rPr lang="en-US" sz="4000" b="1" dirty="0">
                <a:solidFill>
                  <a:schemeClr val="accent5">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br>
            <a:r>
              <a:rPr lang="en-US" sz="4000" b="1" dirty="0">
                <a:solidFill>
                  <a:schemeClr val="accent5">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(also LONG SHOT b/c viewer sees a large, expansive picture rather than a little piece of it)</a:t>
            </a:r>
            <a:endParaRPr lang="en-US" sz="4000" dirty="0">
              <a:solidFill>
                <a:schemeClr val="accent5">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942" y="334660"/>
            <a:ext cx="11652185" cy="4624461"/>
          </a:xfrm>
          <a:prstGeom prst="rect">
            <a:avLst/>
          </a:prstGeom>
        </p:spPr>
      </p:pic>
    </p:spTree>
    <p:extLst>
      <p:ext uri="{BB962C8B-B14F-4D97-AF65-F5344CB8AC3E}">
        <p14:creationId xmlns:p14="http://schemas.microsoft.com/office/powerpoint/2010/main" val="1692875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3373" y="2091475"/>
            <a:ext cx="3428965" cy="2123658"/>
          </a:xfrm>
          <a:prstGeom prst="rect">
            <a:avLst/>
          </a:prstGeom>
        </p:spPr>
        <p:txBody>
          <a:bodyPr wrap="square">
            <a:spAutoFit/>
          </a:bodyPr>
          <a:lstStyle/>
          <a:p>
            <a:pPr marR="0" lvl="0" algn="ctr">
              <a:spcBef>
                <a:spcPts val="0"/>
              </a:spcBef>
              <a:spcAft>
                <a:spcPts val="0"/>
              </a:spcAft>
            </a:pPr>
            <a:r>
              <a:rPr lang="en-US" sz="4400" b="1" dirty="0">
                <a:solidFill>
                  <a:schemeClr val="accent5">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PERSPECTIVE: GROUND LEVEL</a:t>
            </a:r>
            <a:endParaRPr lang="en-US" sz="4400" dirty="0">
              <a:solidFill>
                <a:schemeClr val="accent5">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2974" y="126609"/>
            <a:ext cx="3482054" cy="6530785"/>
          </a:xfrm>
          <a:prstGeom prst="rect">
            <a:avLst/>
          </a:prstGeom>
        </p:spPr>
      </p:pic>
    </p:spTree>
    <p:extLst>
      <p:ext uri="{BB962C8B-B14F-4D97-AF65-F5344CB8AC3E}">
        <p14:creationId xmlns:p14="http://schemas.microsoft.com/office/powerpoint/2010/main" val="3471071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0662" y="2128410"/>
            <a:ext cx="3471172" cy="2123658"/>
          </a:xfrm>
          <a:prstGeom prst="rect">
            <a:avLst/>
          </a:prstGeom>
        </p:spPr>
        <p:txBody>
          <a:bodyPr wrap="square">
            <a:spAutoFit/>
          </a:bodyPr>
          <a:lstStyle/>
          <a:p>
            <a:pPr marR="0" lvl="0" algn="ctr">
              <a:spcBef>
                <a:spcPts val="0"/>
              </a:spcBef>
              <a:spcAft>
                <a:spcPts val="0"/>
              </a:spcAft>
            </a:pPr>
            <a:r>
              <a:rPr lang="en-US" sz="4400" b="1" dirty="0">
                <a:solidFill>
                  <a:schemeClr val="accent5">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PERSPECTIVE: WORM’S-EYE VIEW</a:t>
            </a:r>
            <a:endParaRPr lang="en-US" sz="4400" dirty="0">
              <a:solidFill>
                <a:schemeClr val="accent5">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4389" y="161855"/>
            <a:ext cx="5522779" cy="6449960"/>
          </a:xfrm>
          <a:prstGeom prst="rect">
            <a:avLst/>
          </a:prstGeom>
        </p:spPr>
      </p:pic>
    </p:spTree>
    <p:extLst>
      <p:ext uri="{BB962C8B-B14F-4D97-AF65-F5344CB8AC3E}">
        <p14:creationId xmlns:p14="http://schemas.microsoft.com/office/powerpoint/2010/main" val="2507832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08193" y="5884483"/>
            <a:ext cx="8507406" cy="769441"/>
          </a:xfrm>
          <a:prstGeom prst="rect">
            <a:avLst/>
          </a:prstGeom>
        </p:spPr>
        <p:txBody>
          <a:bodyPr wrap="square">
            <a:spAutoFit/>
          </a:bodyPr>
          <a:lstStyle/>
          <a:p>
            <a:pPr marR="0" lvl="0" algn="ctr">
              <a:spcBef>
                <a:spcPts val="0"/>
              </a:spcBef>
              <a:spcAft>
                <a:spcPts val="0"/>
              </a:spcAft>
            </a:pPr>
            <a:r>
              <a:rPr lang="en-US" sz="4400" b="1" dirty="0">
                <a:solidFill>
                  <a:schemeClr val="accent5">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PERSPECTIVE: WORM’S-EYE VIEW</a:t>
            </a:r>
            <a:endParaRPr lang="en-US" sz="4400" dirty="0">
              <a:solidFill>
                <a:schemeClr val="accent5">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323564" y="1382865"/>
            <a:ext cx="3614057" cy="2123658"/>
          </a:xfrm>
          <a:prstGeom prst="rect">
            <a:avLst/>
          </a:prstGeom>
        </p:spPr>
        <p:txBody>
          <a:bodyPr wrap="square">
            <a:spAutoFit/>
          </a:bodyPr>
          <a:lstStyle/>
          <a:p>
            <a:pPr marR="0" lvl="0" algn="ctr">
              <a:spcBef>
                <a:spcPts val="0"/>
              </a:spcBef>
              <a:spcAft>
                <a:spcPts val="0"/>
              </a:spcAft>
            </a:pPr>
            <a:r>
              <a:rPr lang="en-US" sz="4400" b="1" dirty="0">
                <a:solidFill>
                  <a:schemeClr val="accent5">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PERSPECTIVE: BIRD’S-EYE VIEW</a:t>
            </a:r>
            <a:endParaRPr lang="en-US" sz="4400" dirty="0">
              <a:solidFill>
                <a:schemeClr val="accent5">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0166" y="140677"/>
            <a:ext cx="7503461" cy="5620042"/>
          </a:xfrm>
          <a:prstGeom prst="rect">
            <a:avLst/>
          </a:prstGeom>
        </p:spPr>
      </p:pic>
    </p:spTree>
    <p:extLst>
      <p:ext uri="{BB962C8B-B14F-4D97-AF65-F5344CB8AC3E}">
        <p14:creationId xmlns:p14="http://schemas.microsoft.com/office/powerpoint/2010/main" val="261226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0653" y="445778"/>
            <a:ext cx="10972800" cy="5509200"/>
          </a:xfrm>
          <a:prstGeom prst="rect">
            <a:avLst/>
          </a:prstGeom>
        </p:spPr>
        <p:txBody>
          <a:bodyPr wrap="square">
            <a:spAutoFit/>
          </a:bodyPr>
          <a:lstStyle/>
          <a:p>
            <a:pPr algn="ctr"/>
            <a:r>
              <a:rPr lang="en-US" sz="3200" dirty="0">
                <a:solidFill>
                  <a:schemeClr val="accent5">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OTHER CUES: </a:t>
            </a:r>
          </a:p>
          <a:p>
            <a:r>
              <a:rPr lang="en-US" sz="3200" dirty="0">
                <a:solidFill>
                  <a:schemeClr val="accent5">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a:t>
            </a:r>
          </a:p>
          <a:p>
            <a:pPr marL="457200" indent="-457200">
              <a:buFont typeface="Wingdings" panose="05000000000000000000" pitchFamily="2" charset="2"/>
              <a:buChar char="ü"/>
            </a:pPr>
            <a:r>
              <a:rPr lang="en-US" sz="3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Character posture/body language </a:t>
            </a:r>
          </a:p>
          <a:p>
            <a:pPr marL="457200" indent="-457200">
              <a:buFont typeface="Wingdings" panose="05000000000000000000" pitchFamily="2" charset="2"/>
              <a:buChar char="ü"/>
            </a:pPr>
            <a:endParaRPr lang="en-US" sz="32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Wingdings" panose="05000000000000000000" pitchFamily="2" charset="2"/>
              <a:buChar char="ü"/>
            </a:pPr>
            <a:r>
              <a:rPr lang="en-US" sz="3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Subject representation:</a:t>
            </a:r>
            <a:r>
              <a:rPr lang="en-US" sz="3200" dirty="0">
                <a:latin typeface="Calibri" panose="020F0502020204030204" pitchFamily="34" charset="0"/>
                <a:ea typeface="Calibri" panose="020F0502020204030204" pitchFamily="34" charset="0"/>
                <a:cs typeface="Times New Roman" panose="02020603050405020304" pitchFamily="18" charset="0"/>
              </a:rPr>
              <a:t> full size, part of the subject, close up</a:t>
            </a:r>
          </a:p>
          <a:p>
            <a:pPr marL="457200" indent="-457200">
              <a:buFont typeface="Wingdings" panose="05000000000000000000" pitchFamily="2" charset="2"/>
              <a:buChar char="ü"/>
            </a:pP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3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Onomatopoeia</a:t>
            </a:r>
            <a:r>
              <a:rPr lang="en-US" sz="3200" dirty="0">
                <a:latin typeface="Calibri" panose="020F0502020204030204" pitchFamily="34" charset="0"/>
                <a:ea typeface="Calibri" panose="020F0502020204030204" pitchFamily="34" charset="0"/>
                <a:cs typeface="Times New Roman" panose="02020603050405020304" pitchFamily="18" charset="0"/>
              </a:rPr>
              <a:t> to portray sound effects related to mood, conflict, character reactions</a:t>
            </a:r>
          </a:p>
          <a:p>
            <a:pPr marL="342900" marR="0" lvl="0" indent="-342900">
              <a:spcBef>
                <a:spcPts val="0"/>
              </a:spcBef>
              <a:spcAft>
                <a:spcPts val="0"/>
              </a:spcAft>
              <a:buFont typeface="Wingdings" panose="05000000000000000000" pitchFamily="2" charset="2"/>
              <a:buChar char=""/>
            </a:pP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3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Movement</a:t>
            </a:r>
            <a:r>
              <a:rPr lang="en-US" sz="3200" dirty="0">
                <a:latin typeface="Calibri" panose="020F0502020204030204" pitchFamily="34" charset="0"/>
                <a:ea typeface="Calibri" panose="020F0502020204030204" pitchFamily="34" charset="0"/>
                <a:cs typeface="Times New Roman" panose="02020603050405020304" pitchFamily="18" charset="0"/>
              </a:rPr>
              <a:t>:  conveyed through straight lines, arc lines, shading, blurred background</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rot="16200000">
            <a:off x="-1728317" y="2738713"/>
            <a:ext cx="4190571"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OTHER CUES</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385839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ading but not books - Yahoo Image Search Results - Mozilla Firefox"/>
          <p:cNvPicPr>
            <a:picLocks noChangeAspect="1"/>
          </p:cNvPicPr>
          <p:nvPr/>
        </p:nvPicPr>
        <p:blipFill rotWithShape="1">
          <a:blip r:embed="rId3">
            <a:extLst>
              <a:ext uri="{28A0092B-C50C-407E-A947-70E740481C1C}">
                <a14:useLocalDpi xmlns:a14="http://schemas.microsoft.com/office/drawing/2010/main" val="0"/>
              </a:ext>
            </a:extLst>
          </a:blip>
          <a:srcRect l="21945" t="32844" r="45833" b="15301"/>
          <a:stretch/>
        </p:blipFill>
        <p:spPr>
          <a:xfrm>
            <a:off x="3972203" y="3454400"/>
            <a:ext cx="3928534" cy="3403600"/>
          </a:xfrm>
          <a:prstGeom prst="rect">
            <a:avLst/>
          </a:prstGeom>
        </p:spPr>
      </p:pic>
      <p:sp>
        <p:nvSpPr>
          <p:cNvPr id="4" name="Rectangle 3"/>
          <p:cNvSpPr/>
          <p:nvPr/>
        </p:nvSpPr>
        <p:spPr>
          <a:xfrm>
            <a:off x="716547" y="930442"/>
            <a:ext cx="11209866" cy="3662541"/>
          </a:xfrm>
          <a:prstGeom prst="rect">
            <a:avLst/>
          </a:prstGeom>
        </p:spPr>
        <p:txBody>
          <a:bodyPr wrap="square">
            <a:spAutoFit/>
          </a:bodyPr>
          <a:lstStyle/>
          <a:p>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ctr">
              <a:buAutoNum type="arabicPeriod"/>
            </a:pPr>
            <a:r>
              <a:rPr lang="en-US" sz="2800" b="1" dirty="0">
                <a:solidFill>
                  <a:schemeClr val="accent5">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To look at carefully to understand the meaning of </a:t>
            </a:r>
          </a:p>
          <a:p>
            <a:pPr marL="342900" indent="-342900" algn="ctr">
              <a:buAutoNum type="arabicPeriod"/>
            </a:pPr>
            <a:r>
              <a:rPr lang="en-US" sz="2800" b="1" dirty="0">
                <a:solidFill>
                  <a:schemeClr val="accent5">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To interpret the meaning of</a:t>
            </a:r>
          </a:p>
          <a:p>
            <a:pPr marL="342900" indent="-342900" algn="ctr">
              <a:buAutoNum type="arabicPeriod"/>
            </a:pPr>
            <a:r>
              <a:rPr lang="en-US" sz="2800" b="1" dirty="0">
                <a:solidFill>
                  <a:schemeClr val="accent5">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To make out the significance of by observation or scrutiny</a:t>
            </a:r>
          </a:p>
          <a:p>
            <a:pPr marL="342900" indent="-342900">
              <a:buAutoNum type="arabicPeriod"/>
            </a:pPr>
            <a:endParaRPr lang="en-US" sz="2800" b="1" dirty="0">
              <a:latin typeface="Calibri" panose="020F0502020204030204" pitchFamily="34" charset="0"/>
              <a:ea typeface="Calibri" panose="020F0502020204030204" pitchFamily="34" charset="0"/>
              <a:cs typeface="Times New Roman" panose="02020603050405020304" pitchFamily="18" charset="0"/>
            </a:endParaRPr>
          </a:p>
          <a:p>
            <a:pPr marL="457200" indent="-457200" algn="ctr">
              <a:lnSpc>
                <a:spcPct val="150000"/>
              </a:lnSpc>
              <a:buFont typeface="Wingdings" panose="05000000000000000000" pitchFamily="2" charset="2"/>
              <a:buChar char="§"/>
            </a:pPr>
            <a:r>
              <a:rPr lang="en-US" sz="32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We learn to read WORDS from the time we are little</a:t>
            </a:r>
          </a:p>
          <a:p>
            <a:pPr marL="571500" indent="-571500" algn="ctr">
              <a:lnSpc>
                <a:spcPct val="150000"/>
              </a:lnSpc>
              <a:buFont typeface="Wingdings" panose="05000000000000000000" pitchFamily="2" charset="2"/>
              <a:buChar char="§"/>
            </a:pPr>
            <a:r>
              <a:rPr lang="en-US" sz="32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What else, though, do we have experience </a:t>
            </a:r>
            <a:r>
              <a:rPr lang="en-US" sz="3200" b="1" i="1" dirty="0">
                <a:solidFill>
                  <a:srgbClr val="FFFF00"/>
                </a:solidFill>
                <a:latin typeface="Calibri" panose="020F0502020204030204" pitchFamily="34" charset="0"/>
                <a:ea typeface="Calibri" panose="020F0502020204030204" pitchFamily="34" charset="0"/>
                <a:cs typeface="Times New Roman" panose="02020603050405020304" pitchFamily="18" charset="0"/>
              </a:rPr>
              <a:t>reading</a:t>
            </a:r>
            <a:r>
              <a:rPr lang="en-US" sz="32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a:t>
            </a:r>
            <a:r>
              <a:rPr lang="en-US" sz="3200" b="1" dirty="0">
                <a:latin typeface="Calibri" panose="020F0502020204030204" pitchFamily="34" charset="0"/>
                <a:ea typeface="Calibri" panose="020F0502020204030204" pitchFamily="34" charset="0"/>
                <a:cs typeface="Times New Roman" panose="02020603050405020304" pitchFamily="18" charset="0"/>
              </a:rPr>
              <a:t> </a:t>
            </a:r>
          </a:p>
        </p:txBody>
      </p:sp>
      <p:sp>
        <p:nvSpPr>
          <p:cNvPr id="2" name="Rectangle 1"/>
          <p:cNvSpPr/>
          <p:nvPr/>
        </p:nvSpPr>
        <p:spPr>
          <a:xfrm>
            <a:off x="5123618" y="468777"/>
            <a:ext cx="194476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READ</a:t>
            </a:r>
          </a:p>
        </p:txBody>
      </p:sp>
    </p:spTree>
    <p:extLst>
      <p:ext uri="{BB962C8B-B14F-4D97-AF65-F5344CB8AC3E}">
        <p14:creationId xmlns:p14="http://schemas.microsoft.com/office/powerpoint/2010/main" val="3319032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76640" y="4879065"/>
            <a:ext cx="5630778" cy="1815882"/>
          </a:xfrm>
          <a:prstGeom prst="rect">
            <a:avLst/>
          </a:prstGeom>
        </p:spPr>
        <p:txBody>
          <a:bodyPr wrap="square">
            <a:spAutoFit/>
          </a:bodyPr>
          <a:lstStyle/>
          <a:p>
            <a:pPr marL="342900" marR="0" lvl="0" indent="-342900">
              <a:spcBef>
                <a:spcPts val="0"/>
              </a:spcBef>
              <a:spcAft>
                <a:spcPts val="0"/>
              </a:spcAft>
              <a:buFont typeface="Wingdings" panose="05000000000000000000" pitchFamily="2" charset="2"/>
              <a:buChar char=""/>
            </a:pPr>
            <a:r>
              <a:rPr lang="en-US" sz="28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Character posture/body language</a:t>
            </a:r>
          </a:p>
          <a:p>
            <a:pPr marR="0" lvl="0">
              <a:spcBef>
                <a:spcPts val="0"/>
              </a:spcBef>
              <a:spcAft>
                <a:spcPts val="0"/>
              </a:spcAft>
            </a:pPr>
            <a:r>
              <a:rPr lang="en-US" sz="28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Wingdings" panose="05000000000000000000" pitchFamily="2" charset="2"/>
              <a:buChar char=""/>
            </a:pPr>
            <a:r>
              <a:rPr lang="en-US" sz="28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Figure representation: </a:t>
            </a:r>
            <a:r>
              <a:rPr lang="en-US" sz="2800" b="1" dirty="0">
                <a:latin typeface="Calibri" panose="020F0502020204030204" pitchFamily="34" charset="0"/>
                <a:ea typeface="Calibri" panose="020F0502020204030204" pitchFamily="34" charset="0"/>
                <a:cs typeface="Times New Roman" panose="02020603050405020304" pitchFamily="18" charset="0"/>
              </a:rPr>
              <a:t>full size, medium figure, close up</a:t>
            </a:r>
          </a:p>
        </p:txBody>
      </p:sp>
      <p:pic>
        <p:nvPicPr>
          <p:cNvPr id="3" name="Picture 2" descr="1443_001.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7155" t="20096" r="29914" b="6404"/>
          <a:stretch/>
        </p:blipFill>
        <p:spPr>
          <a:xfrm>
            <a:off x="6076640" y="33217"/>
            <a:ext cx="5221549" cy="4812632"/>
          </a:xfrm>
          <a:prstGeom prst="rect">
            <a:avLst/>
          </a:prstGeom>
        </p:spPr>
      </p:pic>
      <p:pic>
        <p:nvPicPr>
          <p:cNvPr id="4" name="Picture 3" descr="1443_001.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43448" t="22497" r="28233" b="5443"/>
          <a:stretch/>
        </p:blipFill>
        <p:spPr>
          <a:xfrm>
            <a:off x="326375" y="0"/>
            <a:ext cx="4887310" cy="6694947"/>
          </a:xfrm>
          <a:prstGeom prst="rect">
            <a:avLst/>
          </a:prstGeom>
        </p:spPr>
      </p:pic>
    </p:spTree>
    <p:extLst>
      <p:ext uri="{BB962C8B-B14F-4D97-AF65-F5344CB8AC3E}">
        <p14:creationId xmlns:p14="http://schemas.microsoft.com/office/powerpoint/2010/main" val="2916695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44_001.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48750" t="22257" r="33276" b="56366"/>
          <a:stretch/>
        </p:blipFill>
        <p:spPr>
          <a:xfrm>
            <a:off x="206427" y="189188"/>
            <a:ext cx="5022998" cy="3216164"/>
          </a:xfrm>
          <a:prstGeom prst="rect">
            <a:avLst/>
          </a:prstGeom>
          <a:effectLst>
            <a:glow rad="127000">
              <a:srgbClr val="00B0F0"/>
            </a:glow>
          </a:effectLst>
        </p:spPr>
      </p:pic>
      <p:pic>
        <p:nvPicPr>
          <p:cNvPr id="3" name="Picture 2" descr="1444_001.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30517" t="39311" r="40388" b="14090"/>
          <a:stretch/>
        </p:blipFill>
        <p:spPr>
          <a:xfrm>
            <a:off x="2879835" y="2639564"/>
            <a:ext cx="4699180" cy="4051739"/>
          </a:xfrm>
          <a:prstGeom prst="rect">
            <a:avLst/>
          </a:prstGeom>
          <a:effectLst>
            <a:glow rad="127000">
              <a:srgbClr val="00B050"/>
            </a:glow>
          </a:effectLst>
        </p:spPr>
      </p:pic>
      <p:sp>
        <p:nvSpPr>
          <p:cNvPr id="4" name="Rectangle 3"/>
          <p:cNvSpPr/>
          <p:nvPr/>
        </p:nvSpPr>
        <p:spPr>
          <a:xfrm>
            <a:off x="5775434" y="444880"/>
            <a:ext cx="6096000" cy="1569660"/>
          </a:xfrm>
          <a:prstGeom prst="rect">
            <a:avLst/>
          </a:prstGeom>
        </p:spPr>
        <p:txBody>
          <a:bodyPr>
            <a:spAutoFit/>
          </a:bodyPr>
          <a:lstStyle/>
          <a:p>
            <a:pPr marL="342900" marR="0" lvl="0" indent="-342900">
              <a:spcBef>
                <a:spcPts val="0"/>
              </a:spcBef>
              <a:spcAft>
                <a:spcPts val="0"/>
              </a:spcAft>
              <a:buFont typeface="Wingdings" panose="05000000000000000000" pitchFamily="2" charset="2"/>
              <a:buChar char=""/>
            </a:pPr>
            <a:r>
              <a:rPr lang="en-US" sz="32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Onomatopoeia</a:t>
            </a:r>
            <a:r>
              <a:rPr lang="en-US" sz="3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to portray sound effects related to mood, conflict, character reactions</a:t>
            </a:r>
          </a:p>
        </p:txBody>
      </p:sp>
    </p:spTree>
    <p:extLst>
      <p:ext uri="{BB962C8B-B14F-4D97-AF65-F5344CB8AC3E}">
        <p14:creationId xmlns:p14="http://schemas.microsoft.com/office/powerpoint/2010/main" val="2507580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718511"/>
            <a:ext cx="2879835" cy="2677656"/>
          </a:xfrm>
          <a:prstGeom prst="rect">
            <a:avLst/>
          </a:prstGeom>
        </p:spPr>
        <p:txBody>
          <a:bodyPr wrap="square">
            <a:spAutoFit/>
          </a:bodyPr>
          <a:lstStyle/>
          <a:p>
            <a:pPr marL="342900" marR="0" lvl="0" indent="-342900">
              <a:spcBef>
                <a:spcPts val="0"/>
              </a:spcBef>
              <a:spcAft>
                <a:spcPts val="0"/>
              </a:spcAft>
              <a:buFont typeface="Wingdings" panose="05000000000000000000" pitchFamily="2" charset="2"/>
              <a:buChar char=""/>
            </a:pPr>
            <a:r>
              <a:rPr lang="en-US"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Movement:</a:t>
            </a:r>
            <a:r>
              <a:rPr lang="en-US" sz="2400" dirty="0">
                <a:latin typeface="Calibri" panose="020F0502020204030204" pitchFamily="34" charset="0"/>
                <a:ea typeface="Calibri" panose="020F0502020204030204" pitchFamily="34" charset="0"/>
                <a:cs typeface="Times New Roman" panose="02020603050405020304" pitchFamily="18" charset="0"/>
              </a:rPr>
              <a:t>  conveyed through straight lines, arc lines, shading, multiple images,  blurred background</a:t>
            </a:r>
          </a:p>
        </p:txBody>
      </p:sp>
      <p:pic>
        <p:nvPicPr>
          <p:cNvPr id="3" name="Picture 2" descr="1444_001.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48750" t="22257" r="33276" b="56366"/>
          <a:stretch/>
        </p:blipFill>
        <p:spPr>
          <a:xfrm>
            <a:off x="206427" y="189188"/>
            <a:ext cx="5022998" cy="3216164"/>
          </a:xfrm>
          <a:prstGeom prst="rect">
            <a:avLst/>
          </a:prstGeom>
          <a:effectLst>
            <a:glow rad="127000">
              <a:srgbClr val="00B0F0"/>
            </a:glow>
          </a:effectLst>
        </p:spPr>
      </p:pic>
      <p:pic>
        <p:nvPicPr>
          <p:cNvPr id="6" name="Picture 5" descr="1444_001.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30517" t="39311" r="40388" b="14090"/>
          <a:stretch/>
        </p:blipFill>
        <p:spPr>
          <a:xfrm>
            <a:off x="2879835" y="2576502"/>
            <a:ext cx="4699180" cy="4051739"/>
          </a:xfrm>
          <a:prstGeom prst="rect">
            <a:avLst/>
          </a:prstGeom>
          <a:effectLst>
            <a:glow rad="127000">
              <a:srgbClr val="00B050"/>
            </a:glow>
          </a:effectLst>
        </p:spPr>
      </p:pic>
      <p:pic>
        <p:nvPicPr>
          <p:cNvPr id="7" name="Picture 6" descr="1444_001.pdf - Adobe Acrobat Reader DC"/>
          <p:cNvPicPr>
            <a:picLocks noChangeAspect="1"/>
          </p:cNvPicPr>
          <p:nvPr/>
        </p:nvPicPr>
        <p:blipFill rotWithShape="1">
          <a:blip r:embed="rId4">
            <a:extLst>
              <a:ext uri="{28A0092B-C50C-407E-A947-70E740481C1C}">
                <a14:useLocalDpi xmlns:a14="http://schemas.microsoft.com/office/drawing/2010/main" val="0"/>
              </a:ext>
            </a:extLst>
          </a:blip>
          <a:srcRect l="55733" t="49640" r="25129" b="36189"/>
          <a:stretch/>
        </p:blipFill>
        <p:spPr>
          <a:xfrm>
            <a:off x="5930413" y="141891"/>
            <a:ext cx="5694817" cy="2270233"/>
          </a:xfrm>
          <a:prstGeom prst="rect">
            <a:avLst/>
          </a:prstGeom>
          <a:effectLst>
            <a:glow rad="127000">
              <a:srgbClr val="FF0000"/>
            </a:glow>
          </a:effectLst>
        </p:spPr>
      </p:pic>
      <p:pic>
        <p:nvPicPr>
          <p:cNvPr id="8" name="Picture 7" descr="1444_001.pdf - Adobe Acrobat Reader DC"/>
          <p:cNvPicPr>
            <a:picLocks noChangeAspect="1"/>
          </p:cNvPicPr>
          <p:nvPr/>
        </p:nvPicPr>
        <p:blipFill rotWithShape="1">
          <a:blip r:embed="rId5">
            <a:extLst>
              <a:ext uri="{28A0092B-C50C-407E-A947-70E740481C1C}">
                <a14:useLocalDpi xmlns:a14="http://schemas.microsoft.com/office/drawing/2010/main" val="0"/>
              </a:ext>
            </a:extLst>
          </a:blip>
          <a:srcRect l="7500" t="53243" r="74526" b="29703"/>
          <a:stretch/>
        </p:blipFill>
        <p:spPr>
          <a:xfrm>
            <a:off x="7394027" y="3899731"/>
            <a:ext cx="4532603" cy="2315217"/>
          </a:xfrm>
          <a:prstGeom prst="rect">
            <a:avLst/>
          </a:prstGeom>
          <a:effectLst>
            <a:glow rad="127000">
              <a:srgbClr val="FFFF00"/>
            </a:glow>
          </a:effectLst>
        </p:spPr>
      </p:pic>
    </p:spTree>
    <p:extLst>
      <p:ext uri="{BB962C8B-B14F-4D97-AF65-F5344CB8AC3E}">
        <p14:creationId xmlns:p14="http://schemas.microsoft.com/office/powerpoint/2010/main" val="2537820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52_001.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4958" t="34321" r="70489" b="10617"/>
          <a:stretch/>
        </p:blipFill>
        <p:spPr>
          <a:xfrm>
            <a:off x="131012" y="481706"/>
            <a:ext cx="3771098" cy="6050039"/>
          </a:xfrm>
          <a:prstGeom prst="rect">
            <a:avLst/>
          </a:prstGeom>
        </p:spPr>
      </p:pic>
      <p:pic>
        <p:nvPicPr>
          <p:cNvPr id="3" name="Picture 2" descr="1452_001.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6017" t="35555" r="68194" b="10617"/>
          <a:stretch/>
        </p:blipFill>
        <p:spPr>
          <a:xfrm>
            <a:off x="4020653" y="596609"/>
            <a:ext cx="3974908" cy="5935136"/>
          </a:xfrm>
          <a:prstGeom prst="rect">
            <a:avLst/>
          </a:prstGeom>
        </p:spPr>
      </p:pic>
      <p:pic>
        <p:nvPicPr>
          <p:cNvPr id="4" name="Picture 3" descr="1452_001.pdf - Adobe Acrobat Reader DC"/>
          <p:cNvPicPr>
            <a:picLocks noChangeAspect="1"/>
          </p:cNvPicPr>
          <p:nvPr/>
        </p:nvPicPr>
        <p:blipFill rotWithShape="1">
          <a:blip r:embed="rId4">
            <a:extLst>
              <a:ext uri="{28A0092B-C50C-407E-A947-70E740481C1C}">
                <a14:useLocalDpi xmlns:a14="http://schemas.microsoft.com/office/drawing/2010/main" val="0"/>
              </a:ext>
            </a:extLst>
          </a:blip>
          <a:srcRect l="6850" t="35238" r="67487" b="10476"/>
          <a:stretch/>
        </p:blipFill>
        <p:spPr>
          <a:xfrm>
            <a:off x="8114104" y="520280"/>
            <a:ext cx="3997979" cy="6050039"/>
          </a:xfrm>
          <a:prstGeom prst="rect">
            <a:avLst/>
          </a:prstGeom>
        </p:spPr>
      </p:pic>
      <p:sp>
        <p:nvSpPr>
          <p:cNvPr id="5" name="Rectangle 4"/>
          <p:cNvSpPr/>
          <p:nvPr/>
        </p:nvSpPr>
        <p:spPr>
          <a:xfrm>
            <a:off x="2210177" y="1764177"/>
            <a:ext cx="7803739" cy="1754326"/>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End Splash Pages</a:t>
            </a:r>
          </a:p>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Ideas about meaning?</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646057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444_001.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47327" t="23458" r="43104" b="34507"/>
          <a:stretch/>
        </p:blipFill>
        <p:spPr>
          <a:xfrm>
            <a:off x="9175530" y="0"/>
            <a:ext cx="2822028" cy="6673709"/>
          </a:xfrm>
          <a:prstGeom prst="rect">
            <a:avLst/>
          </a:prstGeom>
        </p:spPr>
      </p:pic>
      <p:sp>
        <p:nvSpPr>
          <p:cNvPr id="4" name="Rectangle 3"/>
          <p:cNvSpPr/>
          <p:nvPr/>
        </p:nvSpPr>
        <p:spPr>
          <a:xfrm>
            <a:off x="1266497" y="2495556"/>
            <a:ext cx="6096000" cy="2308324"/>
          </a:xfrm>
          <a:prstGeom prst="rect">
            <a:avLst/>
          </a:prstGeom>
        </p:spPr>
        <p:txBody>
          <a:bodyPr>
            <a:spAutoFit/>
          </a:bodyPr>
          <a:lstStyle/>
          <a:p>
            <a:pPr marL="342900" marR="0" lvl="0" indent="-342900">
              <a:spcBef>
                <a:spcPts val="0"/>
              </a:spcBef>
              <a:spcAft>
                <a:spcPts val="0"/>
              </a:spcAft>
              <a:buFont typeface="Wingdings" panose="05000000000000000000"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Panel transitions (probably too detailed, but just in case WE want to know; see McCloud 70-72)</a:t>
            </a:r>
          </a:p>
          <a:p>
            <a:pPr marL="342900" marR="0" lvl="0" indent="-342900">
              <a:spcBef>
                <a:spcPts val="0"/>
              </a:spcBef>
              <a:spcAft>
                <a:spcPts val="0"/>
              </a:spcAft>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Moment to moment </a:t>
            </a:r>
          </a:p>
          <a:p>
            <a:pPr marL="342900" marR="0" lvl="0" indent="-342900">
              <a:spcBef>
                <a:spcPts val="0"/>
              </a:spcBef>
              <a:spcAft>
                <a:spcPts val="0"/>
              </a:spcAft>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Action to action </a:t>
            </a:r>
          </a:p>
          <a:p>
            <a:pPr marL="342900" marR="0" lvl="0" indent="-342900">
              <a:spcBef>
                <a:spcPts val="0"/>
              </a:spcBef>
              <a:spcAft>
                <a:spcPts val="0"/>
              </a:spcAft>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Subject to subject</a:t>
            </a:r>
          </a:p>
          <a:p>
            <a:pPr marL="342900" marR="0" lvl="0" indent="-342900">
              <a:spcBef>
                <a:spcPts val="0"/>
              </a:spcBef>
              <a:spcAft>
                <a:spcPts val="0"/>
              </a:spcAft>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Scene to scene</a:t>
            </a:r>
          </a:p>
          <a:p>
            <a:pPr marL="342900" marR="0" lvl="0" indent="-342900">
              <a:spcBef>
                <a:spcPts val="0"/>
              </a:spcBef>
              <a:spcAft>
                <a:spcPts val="0"/>
              </a:spcAft>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Aspect to aspect </a:t>
            </a:r>
          </a:p>
          <a:p>
            <a:pPr marL="342900" marR="0" lvl="0" indent="-342900">
              <a:spcBef>
                <a:spcPts val="0"/>
              </a:spcBef>
              <a:spcAft>
                <a:spcPts val="0"/>
              </a:spcAft>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Non-sequitur</a:t>
            </a:r>
          </a:p>
        </p:txBody>
      </p:sp>
    </p:spTree>
    <p:extLst>
      <p:ext uri="{BB962C8B-B14F-4D97-AF65-F5344CB8AC3E}">
        <p14:creationId xmlns:p14="http://schemas.microsoft.com/office/powerpoint/2010/main" val="3993826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39_001.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6506" t="24828" r="54221" b="22529"/>
          <a:stretch/>
        </p:blipFill>
        <p:spPr>
          <a:xfrm>
            <a:off x="3626068" y="583325"/>
            <a:ext cx="4666593" cy="6003650"/>
          </a:xfrm>
          <a:prstGeom prst="rect">
            <a:avLst/>
          </a:prstGeom>
        </p:spPr>
      </p:pic>
      <p:sp>
        <p:nvSpPr>
          <p:cNvPr id="3" name="Rectangle 2"/>
          <p:cNvSpPr/>
          <p:nvPr/>
        </p:nvSpPr>
        <p:spPr>
          <a:xfrm>
            <a:off x="666552" y="2707987"/>
            <a:ext cx="2345514" cy="273921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March</a:t>
            </a:r>
          </a:p>
          <a:p>
            <a:pPr algn="ctr"/>
            <a:r>
              <a:rPr lang="en-US" sz="5400" b="1" dirty="0">
                <a:ln/>
                <a:solidFill>
                  <a:schemeClr val="accent3"/>
                </a:solidFill>
              </a:rPr>
              <a:t>Book I</a:t>
            </a:r>
          </a:p>
          <a:p>
            <a:pPr algn="ctr"/>
            <a:r>
              <a:rPr lang="en-US" sz="3200" b="1" cap="none" spc="0" dirty="0">
                <a:ln/>
                <a:solidFill>
                  <a:schemeClr val="accent3"/>
                </a:solidFill>
                <a:effectLst/>
              </a:rPr>
              <a:t>Splash </a:t>
            </a:r>
          </a:p>
          <a:p>
            <a:pPr algn="ctr"/>
            <a:r>
              <a:rPr lang="en-US" sz="3200" b="1" dirty="0">
                <a:ln/>
                <a:solidFill>
                  <a:schemeClr val="accent3"/>
                </a:solidFill>
              </a:rPr>
              <a:t>pages</a:t>
            </a:r>
            <a:endParaRPr lang="en-US" sz="3200" b="1" cap="none" spc="0" dirty="0">
              <a:ln/>
              <a:solidFill>
                <a:schemeClr val="accent3"/>
              </a:solidFill>
              <a:effectLst/>
            </a:endParaRPr>
          </a:p>
        </p:txBody>
      </p:sp>
    </p:spTree>
    <p:extLst>
      <p:ext uri="{BB962C8B-B14F-4D97-AF65-F5344CB8AC3E}">
        <p14:creationId xmlns:p14="http://schemas.microsoft.com/office/powerpoint/2010/main" val="2691828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39_001.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5487" t="24368" r="61621" b="10575"/>
          <a:stretch/>
        </p:blipFill>
        <p:spPr>
          <a:xfrm>
            <a:off x="3358055" y="173421"/>
            <a:ext cx="4635062" cy="6558614"/>
          </a:xfrm>
          <a:prstGeom prst="rect">
            <a:avLst/>
          </a:prstGeom>
        </p:spPr>
      </p:pic>
    </p:spTree>
    <p:extLst>
      <p:ext uri="{BB962C8B-B14F-4D97-AF65-F5344CB8AC3E}">
        <p14:creationId xmlns:p14="http://schemas.microsoft.com/office/powerpoint/2010/main" val="2053168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39_001.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41340" t="21609" r="28401" b="15402"/>
          <a:stretch/>
        </p:blipFill>
        <p:spPr>
          <a:xfrm>
            <a:off x="1431944" y="182277"/>
            <a:ext cx="4180580" cy="6225429"/>
          </a:xfrm>
          <a:prstGeom prst="rect">
            <a:avLst/>
          </a:prstGeom>
        </p:spPr>
      </p:pic>
      <p:pic>
        <p:nvPicPr>
          <p:cNvPr id="3" name="Picture 2" descr="1439_001.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5323" t="26207" r="61457" b="4597"/>
          <a:stretch/>
        </p:blipFill>
        <p:spPr>
          <a:xfrm>
            <a:off x="5612524" y="182277"/>
            <a:ext cx="4177862" cy="6225429"/>
          </a:xfrm>
          <a:prstGeom prst="rect">
            <a:avLst/>
          </a:prstGeom>
        </p:spPr>
      </p:pic>
    </p:spTree>
    <p:extLst>
      <p:ext uri="{BB962C8B-B14F-4D97-AF65-F5344CB8AC3E}">
        <p14:creationId xmlns:p14="http://schemas.microsoft.com/office/powerpoint/2010/main" val="14628169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39_001.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38707" t="19311" r="28566" b="13334"/>
          <a:stretch/>
        </p:blipFill>
        <p:spPr>
          <a:xfrm>
            <a:off x="1608081" y="394138"/>
            <a:ext cx="4293761" cy="6321972"/>
          </a:xfrm>
          <a:prstGeom prst="rect">
            <a:avLst/>
          </a:prstGeom>
        </p:spPr>
      </p:pic>
      <p:pic>
        <p:nvPicPr>
          <p:cNvPr id="3" name="Picture 2" descr="1439_001.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4994" t="28046" r="62279" b="3678"/>
          <a:stretch/>
        </p:blipFill>
        <p:spPr>
          <a:xfrm>
            <a:off x="5901842" y="394138"/>
            <a:ext cx="4235934" cy="6321972"/>
          </a:xfrm>
          <a:prstGeom prst="rect">
            <a:avLst/>
          </a:prstGeom>
        </p:spPr>
      </p:pic>
    </p:spTree>
    <p:extLst>
      <p:ext uri="{BB962C8B-B14F-4D97-AF65-F5344CB8AC3E}">
        <p14:creationId xmlns:p14="http://schemas.microsoft.com/office/powerpoint/2010/main" val="2696801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439_001.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5389" t="24828" r="61292" b="5057"/>
          <a:stretch/>
        </p:blipFill>
        <p:spPr>
          <a:xfrm>
            <a:off x="6132173" y="0"/>
            <a:ext cx="4383427" cy="6598804"/>
          </a:xfrm>
          <a:prstGeom prst="rect">
            <a:avLst/>
          </a:prstGeom>
        </p:spPr>
      </p:pic>
      <p:pic>
        <p:nvPicPr>
          <p:cNvPr id="2" name="Picture 1" descr="1439_001.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37064" t="22529" r="30045" b="6437"/>
          <a:stretch/>
        </p:blipFill>
        <p:spPr>
          <a:xfrm>
            <a:off x="1907626" y="71880"/>
            <a:ext cx="4224547" cy="6526924"/>
          </a:xfrm>
          <a:prstGeom prst="rect">
            <a:avLst/>
          </a:prstGeom>
        </p:spPr>
      </p:pic>
    </p:spTree>
    <p:extLst>
      <p:ext uri="{BB962C8B-B14F-4D97-AF65-F5344CB8AC3E}">
        <p14:creationId xmlns:p14="http://schemas.microsoft.com/office/powerpoint/2010/main" val="1243037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ray - Yahoo Image Search Results - Mozilla Firefox"/>
          <p:cNvPicPr>
            <a:picLocks noChangeAspect="1"/>
          </p:cNvPicPr>
          <p:nvPr/>
        </p:nvPicPr>
        <p:blipFill rotWithShape="1">
          <a:blip r:embed="rId2">
            <a:extLst>
              <a:ext uri="{28A0092B-C50C-407E-A947-70E740481C1C}">
                <a14:useLocalDpi xmlns:a14="http://schemas.microsoft.com/office/drawing/2010/main" val="0"/>
              </a:ext>
            </a:extLst>
          </a:blip>
          <a:srcRect l="60415" t="52184" r="28402" b="26897"/>
          <a:stretch/>
        </p:blipFill>
        <p:spPr>
          <a:xfrm rot="1319948">
            <a:off x="3927768" y="2392746"/>
            <a:ext cx="1072056" cy="1434662"/>
          </a:xfrm>
          <a:prstGeom prst="rect">
            <a:avLst/>
          </a:prstGeom>
        </p:spPr>
      </p:pic>
      <p:pic>
        <p:nvPicPr>
          <p:cNvPr id="6" name="Picture 5" descr="ultrasound - Yahoo Image Search Results - Mozilla Firefox"/>
          <p:cNvPicPr>
            <a:picLocks noChangeAspect="1"/>
          </p:cNvPicPr>
          <p:nvPr/>
        </p:nvPicPr>
        <p:blipFill rotWithShape="1">
          <a:blip r:embed="rId3">
            <a:extLst>
              <a:ext uri="{28A0092B-C50C-407E-A947-70E740481C1C}">
                <a14:useLocalDpi xmlns:a14="http://schemas.microsoft.com/office/drawing/2010/main" val="0"/>
              </a:ext>
            </a:extLst>
          </a:blip>
          <a:srcRect l="55646" t="37471" r="22152" b="40000"/>
          <a:stretch/>
        </p:blipFill>
        <p:spPr>
          <a:xfrm rot="20328649">
            <a:off x="2968373" y="599552"/>
            <a:ext cx="2128346" cy="1545022"/>
          </a:xfrm>
          <a:prstGeom prst="rect">
            <a:avLst/>
          </a:prstGeom>
        </p:spPr>
      </p:pic>
      <p:pic>
        <p:nvPicPr>
          <p:cNvPr id="2054" name="Picture 6" descr="http://www.mappery.com/maps/New-York-City-Subway-Map-2.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60713">
            <a:off x="7251076" y="446667"/>
            <a:ext cx="2902935" cy="32134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facial expressions - Yahoo Image Search Results - Mozilla Firefox"/>
          <p:cNvPicPr>
            <a:picLocks noChangeAspect="1"/>
          </p:cNvPicPr>
          <p:nvPr/>
        </p:nvPicPr>
        <p:blipFill rotWithShape="1">
          <a:blip r:embed="rId5">
            <a:extLst>
              <a:ext uri="{28A0092B-C50C-407E-A947-70E740481C1C}">
                <a14:useLocalDpi xmlns:a14="http://schemas.microsoft.com/office/drawing/2010/main" val="0"/>
              </a:ext>
            </a:extLst>
          </a:blip>
          <a:srcRect l="24893" t="32184" r="49780" b="17931"/>
          <a:stretch/>
        </p:blipFill>
        <p:spPr>
          <a:xfrm rot="21245336">
            <a:off x="330765" y="153184"/>
            <a:ext cx="2427891" cy="3421118"/>
          </a:xfrm>
          <a:prstGeom prst="rect">
            <a:avLst/>
          </a:prstGeom>
        </p:spPr>
      </p:pic>
      <p:pic>
        <p:nvPicPr>
          <p:cNvPr id="9" name="Picture 8" descr="web pages - Yahoo Image Search Results - Mozilla Firefox"/>
          <p:cNvPicPr>
            <a:picLocks noChangeAspect="1"/>
          </p:cNvPicPr>
          <p:nvPr/>
        </p:nvPicPr>
        <p:blipFill rotWithShape="1">
          <a:blip r:embed="rId6">
            <a:extLst>
              <a:ext uri="{28A0092B-C50C-407E-A947-70E740481C1C}">
                <a14:useLocalDpi xmlns:a14="http://schemas.microsoft.com/office/drawing/2010/main" val="0"/>
              </a:ext>
            </a:extLst>
          </a:blip>
          <a:srcRect l="21768" t="38391" r="43696" b="24368"/>
          <a:stretch/>
        </p:blipFill>
        <p:spPr>
          <a:xfrm>
            <a:off x="8881241" y="4303985"/>
            <a:ext cx="3310759" cy="2554015"/>
          </a:xfrm>
          <a:prstGeom prst="rect">
            <a:avLst/>
          </a:prstGeom>
        </p:spPr>
      </p:pic>
      <p:pic>
        <p:nvPicPr>
          <p:cNvPr id="14" name="Picture 13" descr="nutrition label - Yahoo Image Search Results - Mozilla Firefox"/>
          <p:cNvPicPr>
            <a:picLocks noChangeAspect="1"/>
          </p:cNvPicPr>
          <p:nvPr/>
        </p:nvPicPr>
        <p:blipFill rotWithShape="1">
          <a:blip r:embed="rId7">
            <a:extLst>
              <a:ext uri="{28A0092B-C50C-407E-A947-70E740481C1C}">
                <a14:useLocalDpi xmlns:a14="http://schemas.microsoft.com/office/drawing/2010/main" val="0"/>
              </a:ext>
            </a:extLst>
          </a:blip>
          <a:srcRect l="29166" t="32585" r="53056" b="18397"/>
          <a:stretch/>
        </p:blipFill>
        <p:spPr>
          <a:xfrm rot="21302356">
            <a:off x="5315023" y="646173"/>
            <a:ext cx="1659893" cy="2463904"/>
          </a:xfrm>
          <a:prstGeom prst="rect">
            <a:avLst/>
          </a:prstGeom>
        </p:spPr>
      </p:pic>
      <p:pic>
        <p:nvPicPr>
          <p:cNvPr id="16" name="Picture 15" descr="math symbols - Yahoo Image Search Results - Mozilla Firefox"/>
          <p:cNvPicPr>
            <a:picLocks noChangeAspect="1"/>
          </p:cNvPicPr>
          <p:nvPr/>
        </p:nvPicPr>
        <p:blipFill rotWithShape="1">
          <a:blip r:embed="rId8">
            <a:extLst>
              <a:ext uri="{28A0092B-C50C-407E-A947-70E740481C1C}">
                <a14:useLocalDpi xmlns:a14="http://schemas.microsoft.com/office/drawing/2010/main" val="0"/>
              </a:ext>
            </a:extLst>
          </a:blip>
          <a:srcRect l="23333" t="38004" r="48195" b="22266"/>
          <a:stretch/>
        </p:blipFill>
        <p:spPr>
          <a:xfrm>
            <a:off x="161058" y="5334951"/>
            <a:ext cx="1774877" cy="1333323"/>
          </a:xfrm>
          <a:prstGeom prst="rect">
            <a:avLst/>
          </a:prstGeom>
        </p:spPr>
      </p:pic>
      <p:pic>
        <p:nvPicPr>
          <p:cNvPr id="8" name="Picture 7" descr="famous paintings - Yahoo Image Search Results - Mozilla Firefox"/>
          <p:cNvPicPr>
            <a:picLocks noChangeAspect="1"/>
          </p:cNvPicPr>
          <p:nvPr/>
        </p:nvPicPr>
        <p:blipFill rotWithShape="1">
          <a:blip r:embed="rId9">
            <a:extLst>
              <a:ext uri="{28A0092B-C50C-407E-A947-70E740481C1C}">
                <a14:useLocalDpi xmlns:a14="http://schemas.microsoft.com/office/drawing/2010/main" val="0"/>
              </a:ext>
            </a:extLst>
          </a:blip>
          <a:srcRect l="15026" t="31495" r="40077" b="17931"/>
          <a:stretch/>
        </p:blipFill>
        <p:spPr>
          <a:xfrm rot="21140806">
            <a:off x="1455575" y="3642786"/>
            <a:ext cx="2331597" cy="1878943"/>
          </a:xfrm>
          <a:prstGeom prst="rect">
            <a:avLst/>
          </a:prstGeom>
        </p:spPr>
      </p:pic>
      <p:pic>
        <p:nvPicPr>
          <p:cNvPr id="17" name="Picture 16" descr="periodic table - Yahoo Image Search Results - Mozilla Firefox"/>
          <p:cNvPicPr>
            <a:picLocks noChangeAspect="1"/>
          </p:cNvPicPr>
          <p:nvPr/>
        </p:nvPicPr>
        <p:blipFill rotWithShape="1">
          <a:blip r:embed="rId10">
            <a:extLst>
              <a:ext uri="{28A0092B-C50C-407E-A947-70E740481C1C}">
                <a14:useLocalDpi xmlns:a14="http://schemas.microsoft.com/office/drawing/2010/main" val="0"/>
              </a:ext>
            </a:extLst>
          </a:blip>
          <a:srcRect l="15833" t="31811" r="40417" b="16074"/>
          <a:stretch/>
        </p:blipFill>
        <p:spPr>
          <a:xfrm>
            <a:off x="4227222" y="3975971"/>
            <a:ext cx="4287640" cy="2749535"/>
          </a:xfrm>
          <a:prstGeom prst="rect">
            <a:avLst/>
          </a:prstGeom>
        </p:spPr>
      </p:pic>
      <p:pic>
        <p:nvPicPr>
          <p:cNvPr id="4" name="Picture 3" descr="sheet music - Yahoo Image Search Results - Mozilla Firefox"/>
          <p:cNvPicPr>
            <a:picLocks noChangeAspect="1"/>
          </p:cNvPicPr>
          <p:nvPr/>
        </p:nvPicPr>
        <p:blipFill rotWithShape="1">
          <a:blip r:embed="rId11">
            <a:extLst>
              <a:ext uri="{28A0092B-C50C-407E-A947-70E740481C1C}">
                <a14:useLocalDpi xmlns:a14="http://schemas.microsoft.com/office/drawing/2010/main" val="0"/>
              </a:ext>
            </a:extLst>
          </a:blip>
          <a:srcRect l="25058" t="33103" r="49122" b="19540"/>
          <a:stretch/>
        </p:blipFill>
        <p:spPr>
          <a:xfrm rot="20816080">
            <a:off x="9815878" y="1980291"/>
            <a:ext cx="1770130" cy="2322591"/>
          </a:xfrm>
          <a:prstGeom prst="rect">
            <a:avLst/>
          </a:prstGeom>
        </p:spPr>
      </p:pic>
    </p:spTree>
    <p:extLst>
      <p:ext uri="{BB962C8B-B14F-4D97-AF65-F5344CB8AC3E}">
        <p14:creationId xmlns:p14="http://schemas.microsoft.com/office/powerpoint/2010/main" val="1213756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8968" y="416711"/>
            <a:ext cx="11245516" cy="2062103"/>
          </a:xfrm>
          <a:prstGeom prst="rect">
            <a:avLst/>
          </a:prstGeom>
        </p:spPr>
        <p:txBody>
          <a:bodyPr wrap="square">
            <a:spAutoFit/>
          </a:bodyPr>
          <a:lstStyle/>
          <a:p>
            <a:pPr marL="457200" indent="-457200">
              <a:buFont typeface="Wingdings" panose="05000000000000000000" pitchFamily="2" charset="2"/>
              <a:buChar char="§"/>
            </a:pPr>
            <a:r>
              <a:rPr lang="en-US" sz="3200" b="1" i="1" dirty="0">
                <a:solidFill>
                  <a:schemeClr val="accent5">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Reading a book</a:t>
            </a:r>
            <a:r>
              <a:rPr lang="en-US" sz="3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The eye moves left to right</a:t>
            </a:r>
          </a:p>
          <a:p>
            <a:pPr marL="457200" indent="-457200">
              <a:buFont typeface="Wingdings" panose="05000000000000000000" pitchFamily="2" charset="2"/>
              <a:buChar char="§"/>
            </a:pPr>
            <a:r>
              <a:rPr lang="en-US" sz="3200" b="1" i="1" dirty="0">
                <a:solidFill>
                  <a:schemeClr val="accent5">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Reading graphic novel</a:t>
            </a:r>
            <a:r>
              <a:rPr lang="en-US" sz="3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The eye moves left to right; when you reach the page margin, move down a row and back to the left margin</a:t>
            </a:r>
          </a:p>
        </p:txBody>
      </p:sp>
      <p:pic>
        <p:nvPicPr>
          <p:cNvPr id="3" name="Picture 2" descr="1443_001.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2256" t="42914" r="63018" b="26341"/>
          <a:stretch/>
        </p:blipFill>
        <p:spPr>
          <a:xfrm>
            <a:off x="2744699" y="2125027"/>
            <a:ext cx="6782812" cy="4540468"/>
          </a:xfrm>
          <a:prstGeom prst="rect">
            <a:avLst/>
          </a:prstGeom>
        </p:spPr>
      </p:pic>
    </p:spTree>
    <p:extLst>
      <p:ext uri="{BB962C8B-B14F-4D97-AF65-F5344CB8AC3E}">
        <p14:creationId xmlns:p14="http://schemas.microsoft.com/office/powerpoint/2010/main" val="4285570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26970" y="1170619"/>
            <a:ext cx="9026830"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Key Graphic Novel Vocab</a:t>
            </a:r>
          </a:p>
        </p:txBody>
      </p:sp>
      <p:sp>
        <p:nvSpPr>
          <p:cNvPr id="3" name="Rectangle 2"/>
          <p:cNvSpPr/>
          <p:nvPr/>
        </p:nvSpPr>
        <p:spPr>
          <a:xfrm>
            <a:off x="646369" y="2610683"/>
            <a:ext cx="5046574" cy="4247317"/>
          </a:xfrm>
          <a:prstGeom prst="rect">
            <a:avLst/>
          </a:prstGeom>
          <a:noFill/>
        </p:spPr>
        <p:txBody>
          <a:bodyPr wrap="none" lIns="91440" tIns="45720" rIns="91440" bIns="45720">
            <a:spAutoFit/>
          </a:bodyPr>
          <a:lstStyle/>
          <a:p>
            <a:pPr marL="685800" indent="-685800">
              <a:buFont typeface="Arial" panose="020B0604020202020204" pitchFamily="34" charset="0"/>
              <a:buChar char="•"/>
            </a:pPr>
            <a:r>
              <a:rPr lang="en-US" sz="5400" b="1" dirty="0">
                <a:ln w="12700">
                  <a:solidFill>
                    <a:schemeClr val="accent5"/>
                  </a:solidFill>
                  <a:prstDash val="solid"/>
                </a:ln>
                <a:pattFill prst="ltDnDiag">
                  <a:fgClr>
                    <a:schemeClr val="accent5">
                      <a:lumMod val="60000"/>
                      <a:lumOff val="40000"/>
                    </a:schemeClr>
                  </a:fgClr>
                  <a:bgClr>
                    <a:schemeClr val="bg1"/>
                  </a:bgClr>
                </a:pattFill>
              </a:rPr>
              <a:t>Splash page</a:t>
            </a:r>
          </a:p>
          <a:p>
            <a:pPr marL="685800" indent="-685800">
              <a:buFont typeface="Arial" panose="020B0604020202020204" pitchFamily="34" charset="0"/>
              <a:buChar char="•"/>
            </a:pPr>
            <a:r>
              <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rPr>
              <a:t>Panel</a:t>
            </a:r>
          </a:p>
          <a:p>
            <a:pPr marL="685800" indent="-685800">
              <a:buFont typeface="Arial" panose="020B0604020202020204" pitchFamily="34" charset="0"/>
              <a:buChar char="•"/>
            </a:pPr>
            <a:r>
              <a:rPr lang="en-US" sz="5400" b="1" dirty="0">
                <a:ln w="12700">
                  <a:solidFill>
                    <a:schemeClr val="accent5"/>
                  </a:solidFill>
                  <a:prstDash val="solid"/>
                </a:ln>
                <a:pattFill prst="ltDnDiag">
                  <a:fgClr>
                    <a:schemeClr val="accent5">
                      <a:lumMod val="60000"/>
                      <a:lumOff val="40000"/>
                    </a:schemeClr>
                  </a:fgClr>
                  <a:bgClr>
                    <a:schemeClr val="bg1"/>
                  </a:bgClr>
                </a:pattFill>
              </a:rPr>
              <a:t>Tier</a:t>
            </a:r>
          </a:p>
          <a:p>
            <a:pPr marL="685800" indent="-685800">
              <a:buFont typeface="Arial" panose="020B0604020202020204" pitchFamily="34" charset="0"/>
              <a:buChar char="•"/>
            </a:pPr>
            <a:r>
              <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rPr>
              <a:t>Gutter</a:t>
            </a:r>
          </a:p>
          <a:p>
            <a:pPr algn="ctr"/>
            <a:endPar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4" name="Rectangle 3"/>
          <p:cNvSpPr/>
          <p:nvPr/>
        </p:nvSpPr>
        <p:spPr>
          <a:xfrm>
            <a:off x="6589969" y="2730999"/>
            <a:ext cx="5381601" cy="4247317"/>
          </a:xfrm>
          <a:prstGeom prst="rect">
            <a:avLst/>
          </a:prstGeom>
          <a:noFill/>
        </p:spPr>
        <p:txBody>
          <a:bodyPr wrap="none" lIns="91440" tIns="45720" rIns="91440" bIns="45720">
            <a:spAutoFit/>
          </a:bodyPr>
          <a:lstStyle/>
          <a:p>
            <a:pPr marL="685800" indent="-685800">
              <a:buFont typeface="Arial" panose="020B0604020202020204" pitchFamily="34" charset="0"/>
              <a:buChar char="•"/>
            </a:pPr>
            <a:r>
              <a:rPr lang="en-US" sz="5400" b="1" dirty="0">
                <a:ln w="12700">
                  <a:solidFill>
                    <a:schemeClr val="accent5"/>
                  </a:solidFill>
                  <a:prstDash val="solid"/>
                </a:ln>
                <a:pattFill prst="ltDnDiag">
                  <a:fgClr>
                    <a:schemeClr val="accent5">
                      <a:lumMod val="60000"/>
                      <a:lumOff val="40000"/>
                    </a:schemeClr>
                  </a:fgClr>
                  <a:bgClr>
                    <a:schemeClr val="bg1"/>
                  </a:bgClr>
                </a:pattFill>
              </a:rPr>
              <a:t>Balloons/Tails</a:t>
            </a:r>
          </a:p>
          <a:p>
            <a:pPr marL="685800" indent="-685800">
              <a:buFont typeface="Arial" panose="020B0604020202020204" pitchFamily="34" charset="0"/>
              <a:buChar char="•"/>
            </a:pPr>
            <a:r>
              <a:rPr lang="en-US" sz="5400" b="1" dirty="0">
                <a:ln w="12700">
                  <a:solidFill>
                    <a:schemeClr val="accent5"/>
                  </a:solidFill>
                  <a:prstDash val="solid"/>
                </a:ln>
                <a:pattFill prst="ltDnDiag">
                  <a:fgClr>
                    <a:schemeClr val="accent5">
                      <a:lumMod val="60000"/>
                      <a:lumOff val="40000"/>
                    </a:schemeClr>
                  </a:fgClr>
                  <a:bgClr>
                    <a:schemeClr val="bg1"/>
                  </a:bgClr>
                </a:pattFill>
              </a:rPr>
              <a:t>Perspective</a:t>
            </a:r>
          </a:p>
          <a:p>
            <a:pPr marL="685800" indent="-685800">
              <a:buFont typeface="Arial" panose="020B0604020202020204" pitchFamily="34" charset="0"/>
              <a:buChar char="•"/>
            </a:pPr>
            <a:r>
              <a:rPr lang="en-US" sz="5400" b="1" dirty="0">
                <a:ln w="12700">
                  <a:solidFill>
                    <a:schemeClr val="accent5"/>
                  </a:solidFill>
                  <a:prstDash val="solid"/>
                </a:ln>
                <a:pattFill prst="ltDnDiag">
                  <a:fgClr>
                    <a:schemeClr val="accent5">
                      <a:lumMod val="60000"/>
                      <a:lumOff val="40000"/>
                    </a:schemeClr>
                  </a:fgClr>
                  <a:bgClr>
                    <a:schemeClr val="bg1"/>
                  </a:bgClr>
                </a:pattFill>
              </a:rPr>
              <a:t>End splash </a:t>
            </a:r>
          </a:p>
          <a:p>
            <a:r>
              <a:rPr lang="en-US" sz="5400" b="1" dirty="0">
                <a:ln w="12700">
                  <a:solidFill>
                    <a:schemeClr val="accent5"/>
                  </a:solidFill>
                  <a:prstDash val="solid"/>
                </a:ln>
                <a:pattFill prst="ltDnDiag">
                  <a:fgClr>
                    <a:schemeClr val="accent5">
                      <a:lumMod val="60000"/>
                      <a:lumOff val="40000"/>
                    </a:schemeClr>
                  </a:fgClr>
                  <a:bgClr>
                    <a:schemeClr val="bg1"/>
                  </a:bgClr>
                </a:pattFill>
              </a:rPr>
              <a:t>    pages</a:t>
            </a:r>
            <a:endPar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endParaRPr>
          </a:p>
          <a:p>
            <a:pPr algn="ctr"/>
            <a:endPar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Tree>
    <p:extLst>
      <p:ext uri="{BB962C8B-B14F-4D97-AF65-F5344CB8AC3E}">
        <p14:creationId xmlns:p14="http://schemas.microsoft.com/office/powerpoint/2010/main" val="529565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15317" y="296733"/>
            <a:ext cx="5848346" cy="6370975"/>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2800" b="1" dirty="0">
                <a:solidFill>
                  <a:schemeClr val="accent5">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SPLASH PAGE</a:t>
            </a:r>
            <a:r>
              <a:rPr lang="en-US" sz="2800" dirty="0">
                <a:latin typeface="Calibri" panose="020F0502020204030204" pitchFamily="34" charset="0"/>
                <a:ea typeface="Calibri" panose="020F0502020204030204" pitchFamily="34" charset="0"/>
                <a:cs typeface="Times New Roman" panose="02020603050405020304" pitchFamily="18" charset="0"/>
              </a:rPr>
              <a:t>: first page:  serves as an intro, a “launching pad for the narrative”; sets a “climate”</a:t>
            </a:r>
          </a:p>
          <a:p>
            <a:pPr marL="342900" marR="0" lvl="0" indent="-342900">
              <a:spcBef>
                <a:spcPts val="0"/>
              </a:spcBef>
              <a:spcAft>
                <a:spcPts val="0"/>
              </a:spcAft>
              <a:buFont typeface="Symbol" panose="05050102010706020507" pitchFamily="18" charset="2"/>
              <a:buChar char=""/>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800" dirty="0">
                <a:latin typeface="Calibri" panose="020F0502020204030204" pitchFamily="34" charset="0"/>
                <a:ea typeface="Calibri" panose="020F0502020204030204" pitchFamily="34" charset="0"/>
                <a:cs typeface="Times New Roman" panose="02020603050405020304" pitchFamily="18" charset="0"/>
              </a:rPr>
              <a:t>STEVE JOBS biography in graphic novel form:</a:t>
            </a:r>
          </a:p>
          <a:p>
            <a:pPr marL="800100" lvl="1" indent="-342900">
              <a:buFont typeface="Symbol" panose="05050102010706020507" pitchFamily="18" charset="2"/>
              <a:buChar char=""/>
            </a:pPr>
            <a:r>
              <a:rPr lang="en-US" sz="2800" dirty="0">
                <a:latin typeface="Calibri" panose="020F0502020204030204" pitchFamily="34" charset="0"/>
                <a:ea typeface="Calibri" panose="020F0502020204030204" pitchFamily="34" charset="0"/>
                <a:cs typeface="Times New Roman" panose="02020603050405020304" pitchFamily="18" charset="0"/>
              </a:rPr>
              <a:t>Just like evolution of man image</a:t>
            </a:r>
          </a:p>
          <a:p>
            <a:pPr marL="800100" lvl="1" indent="-342900">
              <a:buFont typeface="Symbol" panose="05050102010706020507" pitchFamily="18" charset="2"/>
              <a:buChar char=""/>
            </a:pPr>
            <a:r>
              <a:rPr lang="en-US" sz="2800" dirty="0">
                <a:latin typeface="Calibri" panose="020F0502020204030204" pitchFamily="34" charset="0"/>
                <a:ea typeface="Calibri" panose="020F0502020204030204" pitchFamily="34" charset="0"/>
                <a:cs typeface="Times New Roman" panose="02020603050405020304" pitchFamily="18" charset="0"/>
              </a:rPr>
              <a:t>“</a:t>
            </a:r>
            <a:r>
              <a:rPr lang="en-US" sz="4400" b="1" dirty="0" err="1">
                <a:solidFill>
                  <a:srgbClr val="FFFF00"/>
                </a:solidFill>
                <a:latin typeface="Calibri" panose="020F0502020204030204" pitchFamily="34" charset="0"/>
                <a:ea typeface="Calibri" panose="020F0502020204030204" pitchFamily="34" charset="0"/>
                <a:cs typeface="Times New Roman" panose="02020603050405020304" pitchFamily="18" charset="0"/>
              </a:rPr>
              <a:t>i</a:t>
            </a:r>
            <a:r>
              <a:rPr lang="en-US" sz="2800" dirty="0" err="1">
                <a:latin typeface="Calibri" panose="020F0502020204030204" pitchFamily="34" charset="0"/>
                <a:ea typeface="Calibri" panose="020F0502020204030204" pitchFamily="34" charset="0"/>
                <a:cs typeface="Times New Roman" panose="02020603050405020304" pitchFamily="18" charset="0"/>
              </a:rPr>
              <a:t>Volution</a:t>
            </a:r>
            <a:r>
              <a:rPr lang="en-US" sz="2800" dirty="0">
                <a:latin typeface="Calibri" panose="020F0502020204030204" pitchFamily="34" charset="0"/>
                <a:ea typeface="Calibri" panose="020F0502020204030204" pitchFamily="34" charset="0"/>
                <a:cs typeface="Times New Roman" panose="02020603050405020304" pitchFamily="18" charset="0"/>
              </a:rPr>
              <a:t>”- like Apple’s “</a:t>
            </a:r>
            <a:r>
              <a:rPr lang="en-US" sz="2800" dirty="0" err="1">
                <a:latin typeface="Calibri" panose="020F0502020204030204" pitchFamily="34" charset="0"/>
                <a:ea typeface="Calibri" panose="020F0502020204030204" pitchFamily="34" charset="0"/>
                <a:cs typeface="Times New Roman" panose="02020603050405020304" pitchFamily="18" charset="0"/>
              </a:rPr>
              <a:t>i</a:t>
            </a:r>
            <a:r>
              <a:rPr lang="en-US" sz="2800" dirty="0">
                <a:latin typeface="Calibri" panose="020F0502020204030204" pitchFamily="34" charset="0"/>
                <a:ea typeface="Calibri" panose="020F0502020204030204" pitchFamily="34" charset="0"/>
                <a:cs typeface="Times New Roman" panose="02020603050405020304" pitchFamily="18" charset="0"/>
              </a:rPr>
              <a:t>” products to connote individuality</a:t>
            </a:r>
          </a:p>
          <a:p>
            <a:pPr marL="800100" lvl="1" indent="-342900">
              <a:buFont typeface="Symbol" panose="05050102010706020507" pitchFamily="18" charset="2"/>
              <a:buChar char=""/>
            </a:pPr>
            <a:r>
              <a:rPr lang="en-US" sz="2800" dirty="0">
                <a:latin typeface="Calibri" panose="020F0502020204030204" pitchFamily="34" charset="0"/>
                <a:ea typeface="Calibri" panose="020F0502020204030204" pitchFamily="34" charset="0"/>
                <a:cs typeface="Times New Roman" panose="02020603050405020304" pitchFamily="18" charset="0"/>
              </a:rPr>
              <a:t>Purpose:  Hints at the transformation of Jobs as he worked for the Apple company after originally tinkering with electronics in his garage.  </a:t>
            </a:r>
          </a:p>
        </p:txBody>
      </p:sp>
      <p:pic>
        <p:nvPicPr>
          <p:cNvPr id="5" name="Picture 4" descr="1437_001.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0749" t="17931" r="41733" b="5288"/>
          <a:stretch/>
        </p:blipFill>
        <p:spPr>
          <a:xfrm>
            <a:off x="828636" y="525632"/>
            <a:ext cx="5313485" cy="6142076"/>
          </a:xfrm>
          <a:prstGeom prst="rect">
            <a:avLst/>
          </a:prstGeom>
        </p:spPr>
      </p:pic>
      <p:sp>
        <p:nvSpPr>
          <p:cNvPr id="3" name="Rectangle 2"/>
          <p:cNvSpPr/>
          <p:nvPr/>
        </p:nvSpPr>
        <p:spPr>
          <a:xfrm rot="16200000">
            <a:off x="-1943118" y="2738713"/>
            <a:ext cx="4620176"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SPLASH PAGE</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4" name="Oval 3"/>
          <p:cNvSpPr/>
          <p:nvPr/>
        </p:nvSpPr>
        <p:spPr>
          <a:xfrm>
            <a:off x="3272589" y="6336632"/>
            <a:ext cx="962527" cy="331076"/>
          </a:xfrm>
          <a:prstGeom prst="ellipse">
            <a:avLst/>
          </a:prstGeom>
          <a:noFill/>
          <a:ln w="920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4475747" y="3850105"/>
            <a:ext cx="2759242" cy="2486527"/>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6670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440_001.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4665" t="35402" r="69186" b="10805"/>
          <a:stretch/>
        </p:blipFill>
        <p:spPr>
          <a:xfrm>
            <a:off x="945557" y="86709"/>
            <a:ext cx="4467100" cy="6574221"/>
          </a:xfrm>
          <a:prstGeom prst="rect">
            <a:avLst/>
          </a:prstGeom>
        </p:spPr>
      </p:pic>
      <p:sp>
        <p:nvSpPr>
          <p:cNvPr id="2" name="Rectangle 1"/>
          <p:cNvSpPr/>
          <p:nvPr/>
        </p:nvSpPr>
        <p:spPr>
          <a:xfrm>
            <a:off x="1219534" y="429085"/>
            <a:ext cx="1534394" cy="1815882"/>
          </a:xfrm>
          <a:prstGeom prst="rect">
            <a:avLst/>
          </a:prstGeom>
          <a:noFill/>
        </p:spPr>
        <p:txBody>
          <a:bodyPr wrap="none" lIns="91440" tIns="45720" rIns="91440" bIns="45720">
            <a:spAutoFit/>
          </a:bodyPr>
          <a:lstStyle/>
          <a:p>
            <a:pPr algn="ctr"/>
            <a:r>
              <a:rPr lang="en-US" sz="3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March</a:t>
            </a:r>
          </a:p>
          <a:p>
            <a:pPr algn="ctr"/>
            <a:r>
              <a:rPr lang="en-US" sz="32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Book II</a:t>
            </a:r>
          </a:p>
          <a:p>
            <a:pPr algn="ctr"/>
            <a:r>
              <a:rPr lang="en-US"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Splash</a:t>
            </a:r>
          </a:p>
          <a:p>
            <a:pPr algn="ctr"/>
            <a:r>
              <a:rPr lang="en-US" sz="2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page</a:t>
            </a:r>
          </a:p>
        </p:txBody>
      </p:sp>
      <p:pic>
        <p:nvPicPr>
          <p:cNvPr id="5" name="Picture 4" descr="1441_001.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3514" t="32873" r="68529" b="13563"/>
          <a:stretch/>
        </p:blipFill>
        <p:spPr>
          <a:xfrm>
            <a:off x="6506439" y="86709"/>
            <a:ext cx="4796641" cy="6574221"/>
          </a:xfrm>
          <a:prstGeom prst="rect">
            <a:avLst/>
          </a:prstGeom>
        </p:spPr>
      </p:pic>
      <p:sp>
        <p:nvSpPr>
          <p:cNvPr id="4" name="Rectangle 3"/>
          <p:cNvSpPr/>
          <p:nvPr/>
        </p:nvSpPr>
        <p:spPr>
          <a:xfrm>
            <a:off x="9480762" y="429085"/>
            <a:ext cx="1649812" cy="1815882"/>
          </a:xfrm>
          <a:prstGeom prst="rect">
            <a:avLst/>
          </a:prstGeom>
          <a:noFill/>
        </p:spPr>
        <p:txBody>
          <a:bodyPr wrap="none" lIns="91440" tIns="45720" rIns="91440" bIns="45720">
            <a:spAutoFit/>
          </a:bodyPr>
          <a:lstStyle/>
          <a:p>
            <a:pPr algn="ctr"/>
            <a:r>
              <a:rPr lang="en-US" sz="3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March</a:t>
            </a:r>
          </a:p>
          <a:p>
            <a:pPr algn="ctr"/>
            <a:r>
              <a:rPr lang="en-US" sz="32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Book III</a:t>
            </a:r>
          </a:p>
          <a:p>
            <a:pPr algn="ctr"/>
            <a:r>
              <a:rPr lang="en-US"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Splash</a:t>
            </a:r>
          </a:p>
          <a:p>
            <a:pPr algn="ctr"/>
            <a:r>
              <a:rPr lang="en-US" sz="2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page</a:t>
            </a:r>
          </a:p>
        </p:txBody>
      </p:sp>
      <p:sp>
        <p:nvSpPr>
          <p:cNvPr id="7" name="Rectangle 6"/>
          <p:cNvSpPr/>
          <p:nvPr/>
        </p:nvSpPr>
        <p:spPr>
          <a:xfrm>
            <a:off x="2194136" y="2967335"/>
            <a:ext cx="7803739"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Ideas about meaning?</a:t>
            </a:r>
          </a:p>
        </p:txBody>
      </p:sp>
    </p:spTree>
    <p:extLst>
      <p:ext uri="{BB962C8B-B14F-4D97-AF65-F5344CB8AC3E}">
        <p14:creationId xmlns:p14="http://schemas.microsoft.com/office/powerpoint/2010/main" val="3459825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5853" y="757855"/>
            <a:ext cx="6448926" cy="6370975"/>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2600" b="1" dirty="0">
                <a:solidFill>
                  <a:schemeClr val="accent5">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PANEL</a:t>
            </a:r>
            <a:r>
              <a:rPr lang="en-US" sz="2600" dirty="0">
                <a:latin typeface="Calibri" panose="020F0502020204030204" pitchFamily="34" charset="0"/>
                <a:ea typeface="Calibri" panose="020F0502020204030204" pitchFamily="34" charset="0"/>
                <a:cs typeface="Times New Roman" panose="02020603050405020304" pitchFamily="18" charset="0"/>
              </a:rPr>
              <a:t>: a box or frame to set the boundaries or “containers” of the story segments</a:t>
            </a:r>
          </a:p>
          <a:p>
            <a:pPr marR="0" lvl="0">
              <a:spcBef>
                <a:spcPts val="0"/>
              </a:spcBef>
              <a:spcAft>
                <a:spcPts val="0"/>
              </a:spcAft>
            </a:pP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514350" marR="0" indent="-177800">
              <a:spcBef>
                <a:spcPts val="0"/>
              </a:spcBef>
              <a:spcAft>
                <a:spcPts val="0"/>
              </a:spcAft>
              <a:buFont typeface="Wingdings" panose="05000000000000000000" pitchFamily="2" charset="2"/>
              <a:buChar char="ü"/>
            </a:pPr>
            <a:r>
              <a:rPr lang="en-US" sz="2600" dirty="0">
                <a:latin typeface="Calibri" panose="020F0502020204030204" pitchFamily="34" charset="0"/>
                <a:ea typeface="Calibri" panose="020F0502020204030204" pitchFamily="34" charset="0"/>
                <a:cs typeface="Times New Roman" panose="02020603050405020304" pitchFamily="18" charset="0"/>
              </a:rPr>
              <a:t>Its </a:t>
            </a:r>
            <a:r>
              <a:rPr lang="en-US" sz="2600" dirty="0">
                <a:solidFill>
                  <a:schemeClr val="accent5">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border</a:t>
            </a:r>
            <a:r>
              <a:rPr lang="en-US" sz="2600" dirty="0">
                <a:latin typeface="Calibri" panose="020F0502020204030204" pitchFamily="34" charset="0"/>
                <a:ea typeface="Calibri" panose="020F0502020204030204" pitchFamily="34" charset="0"/>
                <a:cs typeface="Times New Roman" panose="02020603050405020304" pitchFamily="18" charset="0"/>
              </a:rPr>
              <a:t> matters:  color, symmetry (or not), shape, width, overlaps</a:t>
            </a:r>
          </a:p>
          <a:p>
            <a:pPr marL="336550" marR="0">
              <a:spcBef>
                <a:spcPts val="0"/>
              </a:spcBef>
              <a:spcAft>
                <a:spcPts val="0"/>
              </a:spcAft>
            </a:pP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514350" marR="0" indent="-177800">
              <a:spcBef>
                <a:spcPts val="0"/>
              </a:spcBef>
              <a:spcAft>
                <a:spcPts val="0"/>
              </a:spcAft>
              <a:buFont typeface="Wingdings" panose="05000000000000000000" pitchFamily="2" charset="2"/>
              <a:buChar char="ü"/>
            </a:pPr>
            <a:r>
              <a:rPr lang="en-US" sz="26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Example</a:t>
            </a:r>
            <a:r>
              <a:rPr lang="en-US" sz="2600" dirty="0">
                <a:latin typeface="Calibri" panose="020F0502020204030204" pitchFamily="34" charset="0"/>
                <a:ea typeface="Calibri" panose="020F0502020204030204" pitchFamily="34" charset="0"/>
                <a:cs typeface="Times New Roman" panose="02020603050405020304" pitchFamily="18" charset="0"/>
              </a:rPr>
              <a:t>:  Note that the bottom of the page doesn’t actually have a border as the news erupts from the radio, thereby signaling the pervasiveness and importance of the message as it reached Americans (especially Americans like John Lewis who had a vested interest in civic change).</a:t>
            </a:r>
          </a:p>
          <a:p>
            <a:pPr marL="171450" marR="0">
              <a:spcBef>
                <a:spcPts val="0"/>
              </a:spcBef>
              <a:spcAft>
                <a:spcPts val="0"/>
              </a:spcAft>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1495_001.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5487" t="35555" r="69746" b="13943"/>
          <a:stretch/>
        </p:blipFill>
        <p:spPr>
          <a:xfrm>
            <a:off x="7279469" y="217811"/>
            <a:ext cx="4463351" cy="6510909"/>
          </a:xfrm>
          <a:prstGeom prst="rect">
            <a:avLst/>
          </a:prstGeom>
        </p:spPr>
      </p:pic>
      <p:sp>
        <p:nvSpPr>
          <p:cNvPr id="7" name="Rectangle 6"/>
          <p:cNvSpPr/>
          <p:nvPr/>
        </p:nvSpPr>
        <p:spPr>
          <a:xfrm rot="16200000">
            <a:off x="-764912" y="2738713"/>
            <a:ext cx="2263761"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PANEL</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127992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8989" y="1559913"/>
            <a:ext cx="6119792" cy="3970318"/>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2800" b="1" dirty="0">
                <a:solidFill>
                  <a:schemeClr val="accent5">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TIER</a:t>
            </a:r>
            <a:r>
              <a:rPr lang="en-US" sz="2800" dirty="0">
                <a:latin typeface="Calibri" panose="020F0502020204030204" pitchFamily="34" charset="0"/>
                <a:ea typeface="Calibri" panose="020F0502020204030204" pitchFamily="34" charset="0"/>
                <a:cs typeface="Times New Roman" panose="02020603050405020304" pitchFamily="18" charset="0"/>
              </a:rPr>
              <a:t>: row of panels across a page</a:t>
            </a:r>
          </a:p>
          <a:p>
            <a:pPr marL="342900" marR="0" lvl="0" indent="-342900">
              <a:spcBef>
                <a:spcPts val="0"/>
              </a:spcBef>
              <a:spcAft>
                <a:spcPts val="0"/>
              </a:spcAft>
              <a:buFont typeface="Symbol" panose="05050102010706020507" pitchFamily="18" charset="2"/>
              <a:buChar char=""/>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spcBef>
                <a:spcPts val="0"/>
              </a:spcBef>
              <a:spcAft>
                <a:spcPts val="0"/>
              </a:spcAft>
              <a:buFont typeface="Wingdings" panose="05000000000000000000" pitchFamily="2" charset="2"/>
              <a:buChar char="ü"/>
            </a:pPr>
            <a:r>
              <a:rPr lang="en-US" sz="2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Example</a:t>
            </a:r>
            <a:r>
              <a:rPr lang="en-US" sz="2800" dirty="0">
                <a:latin typeface="Calibri" panose="020F0502020204030204" pitchFamily="34" charset="0"/>
                <a:ea typeface="Calibri" panose="020F0502020204030204" pitchFamily="34" charset="0"/>
                <a:cs typeface="Times New Roman" panose="02020603050405020304" pitchFamily="18" charset="0"/>
              </a:rPr>
              <a:t>: As Lewis learned about the </a:t>
            </a:r>
            <a:r>
              <a:rPr lang="en-US" sz="2800" i="1" dirty="0">
                <a:latin typeface="Calibri" panose="020F0502020204030204" pitchFamily="34" charset="0"/>
                <a:ea typeface="Calibri" panose="020F0502020204030204" pitchFamily="34" charset="0"/>
                <a:cs typeface="Times New Roman" panose="02020603050405020304" pitchFamily="18" charset="0"/>
              </a:rPr>
              <a:t>Brown v. Board of Education </a:t>
            </a:r>
            <a:r>
              <a:rPr lang="en-US" sz="2800" dirty="0">
                <a:latin typeface="Calibri" panose="020F0502020204030204" pitchFamily="34" charset="0"/>
                <a:ea typeface="Calibri" panose="020F0502020204030204" pitchFamily="34" charset="0"/>
                <a:cs typeface="Times New Roman" panose="02020603050405020304" pitchFamily="18" charset="0"/>
              </a:rPr>
              <a:t>decision delivered by the Supreme Court (1954), he hoped for integration yet was disappointed in his parents’ attitudes that he should stay out of trouble. </a:t>
            </a:r>
          </a:p>
        </p:txBody>
      </p:sp>
      <p:pic>
        <p:nvPicPr>
          <p:cNvPr id="4" name="Picture 3" descr="1495_001.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48326" t="32081" r="29281" b="19096"/>
          <a:stretch/>
        </p:blipFill>
        <p:spPr>
          <a:xfrm>
            <a:off x="7258781" y="144378"/>
            <a:ext cx="4171364" cy="6506386"/>
          </a:xfrm>
          <a:prstGeom prst="rect">
            <a:avLst/>
          </a:prstGeom>
        </p:spPr>
      </p:pic>
      <p:sp>
        <p:nvSpPr>
          <p:cNvPr id="5" name="Rectangle 4"/>
          <p:cNvSpPr/>
          <p:nvPr/>
        </p:nvSpPr>
        <p:spPr>
          <a:xfrm rot="16200000">
            <a:off x="-348932" y="2738713"/>
            <a:ext cx="1431802"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TIER</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762259816"/>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TM04033937[[fn=Vapor Trail]]</Template>
  <TotalTime>957</TotalTime>
  <Words>747</Words>
  <Application>Microsoft Office PowerPoint</Application>
  <PresentationFormat>Widescreen</PresentationFormat>
  <Paragraphs>101</Paragraphs>
  <Slides>29</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Calibri</vt:lpstr>
      <vt:lpstr>Century Gothic</vt:lpstr>
      <vt:lpstr>Courier New</vt:lpstr>
      <vt:lpstr>Ideal Sans Bold</vt:lpstr>
      <vt:lpstr>Symbol</vt:lpstr>
      <vt:lpstr>Times New Roman</vt:lpstr>
      <vt:lpstr>Wingdings</vt:lpstr>
      <vt:lpstr>Vapor Trail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REMAR, COLLEEN</dc:creator>
  <cp:lastModifiedBy>REMAR, COLLEEN</cp:lastModifiedBy>
  <cp:revision>46</cp:revision>
  <dcterms:created xsi:type="dcterms:W3CDTF">2016-11-30T16:02:50Z</dcterms:created>
  <dcterms:modified xsi:type="dcterms:W3CDTF">2017-05-25T12:02:05Z</dcterms:modified>
</cp:coreProperties>
</file>